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1">
                <a:solidFill>
                  <a:srgbClr val="252525"/>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00" b="0" i="0">
                <a:solidFill>
                  <a:srgbClr val="252525"/>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1">
                <a:solidFill>
                  <a:srgbClr val="252525"/>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1">
                <a:solidFill>
                  <a:srgbClr val="252525"/>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6F4EE"/>
          </a:solidFill>
        </p:spPr>
        <p:txBody>
          <a:bodyPr wrap="square" lIns="0" tIns="0" rIns="0" bIns="0" rtlCol="0"/>
          <a:lstStyle/>
          <a:p>
            <a:endParaRPr/>
          </a:p>
        </p:txBody>
      </p:sp>
      <p:sp>
        <p:nvSpPr>
          <p:cNvPr id="17" name="bg object 17"/>
          <p:cNvSpPr/>
          <p:nvPr/>
        </p:nvSpPr>
        <p:spPr>
          <a:xfrm>
            <a:off x="11783568" y="5779008"/>
            <a:ext cx="408940" cy="818515"/>
          </a:xfrm>
          <a:custGeom>
            <a:avLst/>
            <a:gdLst/>
            <a:ahLst/>
            <a:cxnLst/>
            <a:rect l="l" t="t" r="r" b="b"/>
            <a:pathLst>
              <a:path w="408940" h="818515">
                <a:moveTo>
                  <a:pt x="408432" y="0"/>
                </a:moveTo>
                <a:lnTo>
                  <a:pt x="357378" y="3175"/>
                </a:lnTo>
                <a:lnTo>
                  <a:pt x="308102" y="12458"/>
                </a:lnTo>
                <a:lnTo>
                  <a:pt x="261112" y="27647"/>
                </a:lnTo>
                <a:lnTo>
                  <a:pt x="216408" y="48031"/>
                </a:lnTo>
                <a:lnTo>
                  <a:pt x="175006" y="73634"/>
                </a:lnTo>
                <a:lnTo>
                  <a:pt x="137160" y="103314"/>
                </a:lnTo>
                <a:lnTo>
                  <a:pt x="103124" y="137528"/>
                </a:lnTo>
                <a:lnTo>
                  <a:pt x="73279" y="175374"/>
                </a:lnTo>
                <a:lnTo>
                  <a:pt x="47879" y="217055"/>
                </a:lnTo>
                <a:lnTo>
                  <a:pt x="27432" y="261467"/>
                </a:lnTo>
                <a:lnTo>
                  <a:pt x="12446" y="308597"/>
                </a:lnTo>
                <a:lnTo>
                  <a:pt x="3175" y="357987"/>
                </a:lnTo>
                <a:lnTo>
                  <a:pt x="0" y="409194"/>
                </a:lnTo>
                <a:lnTo>
                  <a:pt x="889" y="435025"/>
                </a:lnTo>
                <a:lnTo>
                  <a:pt x="7239" y="485546"/>
                </a:lnTo>
                <a:lnTo>
                  <a:pt x="19304" y="533806"/>
                </a:lnTo>
                <a:lnTo>
                  <a:pt x="36957" y="579805"/>
                </a:lnTo>
                <a:lnTo>
                  <a:pt x="60198" y="622630"/>
                </a:lnTo>
                <a:lnTo>
                  <a:pt x="87630" y="662279"/>
                </a:lnTo>
                <a:lnTo>
                  <a:pt x="119634" y="698525"/>
                </a:lnTo>
                <a:lnTo>
                  <a:pt x="155702" y="730478"/>
                </a:lnTo>
                <a:lnTo>
                  <a:pt x="195199" y="758342"/>
                </a:lnTo>
                <a:lnTo>
                  <a:pt x="238379" y="781227"/>
                </a:lnTo>
                <a:lnTo>
                  <a:pt x="283972" y="799134"/>
                </a:lnTo>
                <a:lnTo>
                  <a:pt x="332359" y="811364"/>
                </a:lnTo>
                <a:lnTo>
                  <a:pt x="382778" y="817702"/>
                </a:lnTo>
                <a:lnTo>
                  <a:pt x="408432" y="818388"/>
                </a:lnTo>
                <a:lnTo>
                  <a:pt x="408432" y="0"/>
                </a:lnTo>
                <a:close/>
              </a:path>
            </a:pathLst>
          </a:custGeom>
          <a:solidFill>
            <a:srgbClr val="252525"/>
          </a:solidFill>
        </p:spPr>
        <p:txBody>
          <a:bodyPr wrap="square" lIns="0" tIns="0" rIns="0" bIns="0" rtlCol="0"/>
          <a:lstStyle/>
          <a:p>
            <a:endParaRPr/>
          </a:p>
        </p:txBody>
      </p:sp>
      <p:sp>
        <p:nvSpPr>
          <p:cNvPr id="2" name="Holder 2"/>
          <p:cNvSpPr>
            <a:spLocks noGrp="1"/>
          </p:cNvSpPr>
          <p:nvPr>
            <p:ph type="title"/>
          </p:nvPr>
        </p:nvSpPr>
        <p:spPr>
          <a:xfrm>
            <a:off x="1034668" y="782269"/>
            <a:ext cx="10122662" cy="1763395"/>
          </a:xfrm>
          <a:prstGeom prst="rect">
            <a:avLst/>
          </a:prstGeom>
        </p:spPr>
        <p:txBody>
          <a:bodyPr wrap="square" lIns="0" tIns="0" rIns="0" bIns="0">
            <a:spAutoFit/>
          </a:bodyPr>
          <a:lstStyle>
            <a:lvl1pPr>
              <a:defRPr sz="6000" b="0" i="1">
                <a:solidFill>
                  <a:srgbClr val="252525"/>
                </a:solidFill>
                <a:latin typeface="Arial"/>
                <a:cs typeface="Arial"/>
              </a:defRPr>
            </a:lvl1pPr>
          </a:lstStyle>
          <a:p>
            <a:endParaRPr/>
          </a:p>
        </p:txBody>
      </p:sp>
      <p:sp>
        <p:nvSpPr>
          <p:cNvPr id="3" name="Holder 3"/>
          <p:cNvSpPr>
            <a:spLocks noGrp="1"/>
          </p:cNvSpPr>
          <p:nvPr>
            <p:ph type="body" idx="1"/>
          </p:nvPr>
        </p:nvSpPr>
        <p:spPr>
          <a:xfrm>
            <a:off x="970787" y="2602229"/>
            <a:ext cx="10250424" cy="2667000"/>
          </a:xfrm>
          <a:prstGeom prst="rect">
            <a:avLst/>
          </a:prstGeom>
        </p:spPr>
        <p:txBody>
          <a:bodyPr wrap="square" lIns="0" tIns="0" rIns="0" bIns="0">
            <a:spAutoFit/>
          </a:bodyPr>
          <a:lstStyle>
            <a:lvl1pPr>
              <a:defRPr sz="1600" b="0" i="0">
                <a:solidFill>
                  <a:srgbClr val="252525"/>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21" Type="http://schemas.openxmlformats.org/officeDocument/2006/relationships/image" Target="../media/image26.png"/><Relationship Id="rId34"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42.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pn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 Id="rId8" Type="http://schemas.openxmlformats.org/officeDocument/2006/relationships/image" Target="../media/image13.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08432" y="0"/>
            <a:ext cx="12210288" cy="6858000"/>
            <a:chOff x="0" y="0"/>
            <a:chExt cx="12210288" cy="6858000"/>
          </a:xfrm>
        </p:grpSpPr>
        <p:sp>
          <p:nvSpPr>
            <p:cNvPr id="3" name="object 3"/>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72727"/>
            </a:solidFill>
          </p:spPr>
          <p:txBody>
            <a:bodyPr wrap="square" lIns="0" tIns="0" rIns="0" bIns="0" rtlCol="0"/>
            <a:lstStyle/>
            <a:p>
              <a:endParaRPr/>
            </a:p>
          </p:txBody>
        </p:sp>
        <p:sp>
          <p:nvSpPr>
            <p:cNvPr id="4" name="object 4"/>
            <p:cNvSpPr/>
            <p:nvPr/>
          </p:nvSpPr>
          <p:spPr>
            <a:xfrm>
              <a:off x="11783568" y="5783579"/>
              <a:ext cx="408940" cy="818515"/>
            </a:xfrm>
            <a:custGeom>
              <a:avLst/>
              <a:gdLst/>
              <a:ahLst/>
              <a:cxnLst/>
              <a:rect l="l" t="t" r="r" b="b"/>
              <a:pathLst>
                <a:path w="408940" h="818515">
                  <a:moveTo>
                    <a:pt x="408431" y="0"/>
                  </a:moveTo>
                  <a:lnTo>
                    <a:pt x="357377" y="3175"/>
                  </a:lnTo>
                  <a:lnTo>
                    <a:pt x="308101" y="12458"/>
                  </a:lnTo>
                  <a:lnTo>
                    <a:pt x="261111" y="27647"/>
                  </a:lnTo>
                  <a:lnTo>
                    <a:pt x="216407" y="48031"/>
                  </a:lnTo>
                  <a:lnTo>
                    <a:pt x="175005" y="73634"/>
                  </a:lnTo>
                  <a:lnTo>
                    <a:pt x="137159" y="103314"/>
                  </a:lnTo>
                  <a:lnTo>
                    <a:pt x="103124" y="137528"/>
                  </a:lnTo>
                  <a:lnTo>
                    <a:pt x="73278" y="175374"/>
                  </a:lnTo>
                  <a:lnTo>
                    <a:pt x="47878" y="217055"/>
                  </a:lnTo>
                  <a:lnTo>
                    <a:pt x="27431" y="261467"/>
                  </a:lnTo>
                  <a:lnTo>
                    <a:pt x="12446" y="308597"/>
                  </a:lnTo>
                  <a:lnTo>
                    <a:pt x="3175" y="357987"/>
                  </a:lnTo>
                  <a:lnTo>
                    <a:pt x="0" y="409194"/>
                  </a:lnTo>
                  <a:lnTo>
                    <a:pt x="888" y="435025"/>
                  </a:lnTo>
                  <a:lnTo>
                    <a:pt x="7238" y="485546"/>
                  </a:lnTo>
                  <a:lnTo>
                    <a:pt x="19303" y="533806"/>
                  </a:lnTo>
                  <a:lnTo>
                    <a:pt x="36956" y="579805"/>
                  </a:lnTo>
                  <a:lnTo>
                    <a:pt x="60198" y="622630"/>
                  </a:lnTo>
                  <a:lnTo>
                    <a:pt x="87629" y="662279"/>
                  </a:lnTo>
                  <a:lnTo>
                    <a:pt x="119633" y="698525"/>
                  </a:lnTo>
                  <a:lnTo>
                    <a:pt x="155701" y="730478"/>
                  </a:lnTo>
                  <a:lnTo>
                    <a:pt x="195199" y="758342"/>
                  </a:lnTo>
                  <a:lnTo>
                    <a:pt x="238378" y="781227"/>
                  </a:lnTo>
                  <a:lnTo>
                    <a:pt x="283972" y="799122"/>
                  </a:lnTo>
                  <a:lnTo>
                    <a:pt x="332358" y="811364"/>
                  </a:lnTo>
                  <a:lnTo>
                    <a:pt x="382777" y="817702"/>
                  </a:lnTo>
                  <a:lnTo>
                    <a:pt x="408431" y="818388"/>
                  </a:lnTo>
                  <a:lnTo>
                    <a:pt x="408431" y="0"/>
                  </a:lnTo>
                  <a:close/>
                </a:path>
              </a:pathLst>
            </a:custGeom>
            <a:solidFill>
              <a:srgbClr val="FFFFFF"/>
            </a:solidFill>
          </p:spPr>
          <p:txBody>
            <a:bodyPr wrap="square" lIns="0" tIns="0" rIns="0" bIns="0" rtlCol="0"/>
            <a:lstStyle/>
            <a:p>
              <a:endParaRPr/>
            </a:p>
          </p:txBody>
        </p:sp>
        <p:sp>
          <p:nvSpPr>
            <p:cNvPr id="5" name="object 5"/>
            <p:cNvSpPr/>
            <p:nvPr/>
          </p:nvSpPr>
          <p:spPr>
            <a:xfrm>
              <a:off x="18288" y="0"/>
              <a:ext cx="12192000" cy="6858000"/>
            </a:xfrm>
            <a:prstGeom prst="rect">
              <a:avLst/>
            </a:prstGeom>
            <a:blipFill>
              <a:blip r:embed="rId2" cstate="print"/>
              <a:stretch>
                <a:fillRect/>
              </a:stretch>
            </a:blipFill>
          </p:spPr>
          <p:txBody>
            <a:bodyPr wrap="square" lIns="0" tIns="0" rIns="0" bIns="0" rtlCol="0"/>
            <a:lstStyle/>
            <a:p>
              <a:endParaRPr dirty="0"/>
            </a:p>
          </p:txBody>
        </p:sp>
      </p:grpSp>
      <p:sp>
        <p:nvSpPr>
          <p:cNvPr id="6" name="object 6"/>
          <p:cNvSpPr txBox="1">
            <a:spLocks noGrp="1"/>
          </p:cNvSpPr>
          <p:nvPr>
            <p:ph type="title"/>
          </p:nvPr>
        </p:nvSpPr>
        <p:spPr>
          <a:xfrm>
            <a:off x="1158036" y="1057097"/>
            <a:ext cx="8455660" cy="2628900"/>
          </a:xfrm>
          <a:prstGeom prst="rect">
            <a:avLst/>
          </a:prstGeom>
        </p:spPr>
        <p:txBody>
          <a:bodyPr vert="horz" wrap="square" lIns="0" tIns="12065" rIns="0" bIns="0" rtlCol="0">
            <a:spAutoFit/>
          </a:bodyPr>
          <a:lstStyle/>
          <a:p>
            <a:pPr marL="12700">
              <a:lnSpc>
                <a:spcPts val="6955"/>
              </a:lnSpc>
              <a:spcBef>
                <a:spcPts val="95"/>
              </a:spcBef>
            </a:pPr>
            <a:r>
              <a:rPr sz="6100" b="1" i="1" spc="-440" dirty="0">
                <a:solidFill>
                  <a:srgbClr val="FFFFFF"/>
                </a:solidFill>
                <a:latin typeface="Arial"/>
                <a:cs typeface="Arial"/>
              </a:rPr>
              <a:t>BÀI</a:t>
            </a:r>
            <a:r>
              <a:rPr sz="6100" b="1" i="1" spc="-114" dirty="0">
                <a:solidFill>
                  <a:srgbClr val="FFFFFF"/>
                </a:solidFill>
                <a:latin typeface="Arial"/>
                <a:cs typeface="Arial"/>
              </a:rPr>
              <a:t> </a:t>
            </a:r>
            <a:r>
              <a:rPr sz="6100" b="1" i="1" spc="-434" dirty="0">
                <a:solidFill>
                  <a:srgbClr val="FFFFFF"/>
                </a:solidFill>
                <a:latin typeface="Arial"/>
                <a:cs typeface="Arial"/>
              </a:rPr>
              <a:t>TUYÊN</a:t>
            </a:r>
            <a:endParaRPr sz="6100">
              <a:latin typeface="Arial"/>
              <a:cs typeface="Arial"/>
            </a:endParaRPr>
          </a:p>
          <a:p>
            <a:pPr marL="12700" marR="5080">
              <a:lnSpc>
                <a:spcPts val="6590"/>
              </a:lnSpc>
              <a:spcBef>
                <a:spcPts val="465"/>
              </a:spcBef>
              <a:tabLst>
                <a:tab pos="3248025" algn="l"/>
              </a:tabLst>
            </a:pPr>
            <a:r>
              <a:rPr sz="6100" b="1" i="1" spc="-350" dirty="0">
                <a:solidFill>
                  <a:srgbClr val="FFFFFF"/>
                </a:solidFill>
                <a:latin typeface="Times New Roman"/>
                <a:cs typeface="Times New Roman"/>
              </a:rPr>
              <a:t>TRUYỀN	</a:t>
            </a:r>
            <a:r>
              <a:rPr sz="6100" b="1" i="1" spc="-420" dirty="0">
                <a:solidFill>
                  <a:srgbClr val="FFFFFF"/>
                </a:solidFill>
                <a:latin typeface="Times New Roman"/>
                <a:cs typeface="Times New Roman"/>
              </a:rPr>
              <a:t>PHÒNG </a:t>
            </a:r>
            <a:r>
              <a:rPr sz="6100" b="1" i="1" spc="-475" dirty="0">
                <a:solidFill>
                  <a:srgbClr val="FFFFFF"/>
                </a:solidFill>
                <a:latin typeface="Times New Roman"/>
                <a:cs typeface="Times New Roman"/>
              </a:rPr>
              <a:t>CHỐNG  </a:t>
            </a:r>
            <a:r>
              <a:rPr sz="6100" b="1" spc="-465" dirty="0">
                <a:solidFill>
                  <a:srgbClr val="FFFFFF"/>
                </a:solidFill>
                <a:latin typeface="Times New Roman"/>
                <a:cs typeface="Times New Roman"/>
              </a:rPr>
              <a:t>BỆNH </a:t>
            </a:r>
            <a:r>
              <a:rPr sz="6100" b="1" spc="-280" dirty="0">
                <a:solidFill>
                  <a:srgbClr val="FFFFFF"/>
                </a:solidFill>
                <a:latin typeface="Times New Roman"/>
                <a:cs typeface="Times New Roman"/>
              </a:rPr>
              <a:t>SỐT </a:t>
            </a:r>
            <a:r>
              <a:rPr sz="6100" b="1" spc="-395" dirty="0">
                <a:solidFill>
                  <a:srgbClr val="FFFFFF"/>
                </a:solidFill>
                <a:latin typeface="Times New Roman"/>
                <a:cs typeface="Times New Roman"/>
              </a:rPr>
              <a:t>XUẤT</a:t>
            </a:r>
            <a:r>
              <a:rPr sz="6100" b="1" spc="-150" dirty="0">
                <a:solidFill>
                  <a:srgbClr val="FFFFFF"/>
                </a:solidFill>
                <a:latin typeface="Times New Roman"/>
                <a:cs typeface="Times New Roman"/>
              </a:rPr>
              <a:t> </a:t>
            </a:r>
            <a:r>
              <a:rPr sz="6100" b="1" spc="-385" dirty="0">
                <a:solidFill>
                  <a:srgbClr val="FFFFFF"/>
                </a:solidFill>
                <a:latin typeface="Times New Roman"/>
                <a:cs typeface="Times New Roman"/>
              </a:rPr>
              <a:t>HUYẾT</a:t>
            </a:r>
            <a:endParaRPr sz="6100">
              <a:latin typeface="Times New Roman"/>
              <a:cs typeface="Times New Roman"/>
            </a:endParaRPr>
          </a:p>
        </p:txBody>
      </p:sp>
      <p:sp>
        <p:nvSpPr>
          <p:cNvPr id="7" name="object 7"/>
          <p:cNvSpPr txBox="1"/>
          <p:nvPr/>
        </p:nvSpPr>
        <p:spPr>
          <a:xfrm>
            <a:off x="1158036" y="5582818"/>
            <a:ext cx="5024755" cy="320601"/>
          </a:xfrm>
          <a:prstGeom prst="rect">
            <a:avLst/>
          </a:prstGeom>
        </p:spPr>
        <p:txBody>
          <a:bodyPr vert="horz" wrap="square" lIns="0" tIns="12700" rIns="0" bIns="0" rtlCol="0">
            <a:spAutoFit/>
          </a:bodyPr>
          <a:lstStyle/>
          <a:p>
            <a:pPr marL="12700">
              <a:lnSpc>
                <a:spcPct val="100000"/>
              </a:lnSpc>
              <a:spcBef>
                <a:spcPts val="100"/>
              </a:spcBef>
            </a:pPr>
            <a:r>
              <a:rPr sz="2000" spc="-15" dirty="0" err="1">
                <a:solidFill>
                  <a:srgbClr val="FFFFFF"/>
                </a:solidFill>
                <a:latin typeface="Times New Roman"/>
                <a:cs typeface="Times New Roman"/>
              </a:rPr>
              <a:t>Trường</a:t>
            </a:r>
            <a:r>
              <a:rPr sz="2000" spc="-15" dirty="0">
                <a:solidFill>
                  <a:srgbClr val="FFFFFF"/>
                </a:solidFill>
                <a:latin typeface="Times New Roman"/>
                <a:cs typeface="Times New Roman"/>
              </a:rPr>
              <a:t> </a:t>
            </a:r>
            <a:r>
              <a:rPr lang="en-US" sz="2000" spc="-15" dirty="0">
                <a:solidFill>
                  <a:srgbClr val="FFFFFF"/>
                </a:solidFill>
                <a:latin typeface="Times New Roman"/>
                <a:cs typeface="Times New Roman"/>
              </a:rPr>
              <a:t>THPT Ten </a:t>
            </a:r>
            <a:r>
              <a:rPr lang="en-US" sz="2000" spc="-15" dirty="0" err="1">
                <a:solidFill>
                  <a:srgbClr val="FFFFFF"/>
                </a:solidFill>
                <a:latin typeface="Times New Roman"/>
                <a:cs typeface="Times New Roman"/>
              </a:rPr>
              <a:t>Lơ</a:t>
            </a:r>
            <a:r>
              <a:rPr lang="en-US" sz="2000" spc="-15" dirty="0">
                <a:solidFill>
                  <a:srgbClr val="FFFFFF"/>
                </a:solidFill>
                <a:latin typeface="Times New Roman"/>
                <a:cs typeface="Times New Roman"/>
              </a:rPr>
              <a:t> Man</a:t>
            </a:r>
            <a:r>
              <a:rPr sz="2000" spc="-5" dirty="0">
                <a:solidFill>
                  <a:srgbClr val="FFFFFF"/>
                </a:solidFill>
                <a:latin typeface="Times New Roman"/>
                <a:cs typeface="Times New Roman"/>
              </a:rPr>
              <a:t> </a:t>
            </a:r>
            <a:r>
              <a:rPr sz="2000" dirty="0">
                <a:solidFill>
                  <a:srgbClr val="FFFFFF"/>
                </a:solidFill>
                <a:latin typeface="Times New Roman"/>
                <a:cs typeface="Times New Roman"/>
              </a:rPr>
              <a:t>, </a:t>
            </a:r>
            <a:r>
              <a:rPr sz="2000" spc="-5" dirty="0">
                <a:solidFill>
                  <a:srgbClr val="FFFFFF"/>
                </a:solidFill>
                <a:latin typeface="Times New Roman"/>
                <a:cs typeface="Times New Roman"/>
              </a:rPr>
              <a:t>Quận </a:t>
            </a:r>
            <a:r>
              <a:rPr sz="2000" dirty="0">
                <a:solidFill>
                  <a:srgbClr val="FFFFFF"/>
                </a:solidFill>
                <a:latin typeface="Times New Roman"/>
                <a:cs typeface="Times New Roman"/>
              </a:rPr>
              <a:t>1 </a:t>
            </a:r>
            <a:r>
              <a:rPr lang="en-US" sz="2000" dirty="0">
                <a:solidFill>
                  <a:srgbClr val="FFFFFF"/>
                </a:solidFill>
                <a:latin typeface="Times New Roman"/>
                <a:cs typeface="Times New Roman"/>
              </a:rPr>
              <a:t>–</a:t>
            </a:r>
            <a:r>
              <a:rPr sz="2000" dirty="0">
                <a:solidFill>
                  <a:srgbClr val="FFFFFF"/>
                </a:solidFill>
                <a:latin typeface="Times New Roman"/>
                <a:cs typeface="Times New Roman"/>
              </a:rPr>
              <a:t> </a:t>
            </a:r>
            <a:r>
              <a:rPr lang="en-US" sz="2000" dirty="0" err="1">
                <a:solidFill>
                  <a:srgbClr val="FFFFFF"/>
                </a:solidFill>
                <a:latin typeface="Times New Roman"/>
                <a:cs typeface="Times New Roman"/>
              </a:rPr>
              <a:t>Phòng</a:t>
            </a:r>
            <a:r>
              <a:rPr lang="en-US" sz="2000" dirty="0">
                <a:solidFill>
                  <a:srgbClr val="FFFFFF"/>
                </a:solidFill>
                <a:latin typeface="Times New Roman"/>
                <a:cs typeface="Times New Roman"/>
              </a:rPr>
              <a:t> </a:t>
            </a:r>
            <a:r>
              <a:rPr sz="2000" dirty="0">
                <a:solidFill>
                  <a:srgbClr val="FFFFFF"/>
                </a:solidFill>
                <a:latin typeface="Times New Roman"/>
                <a:cs typeface="Times New Roman"/>
              </a:rPr>
              <a:t>Y</a:t>
            </a:r>
            <a:r>
              <a:rPr sz="2000" spc="-175" dirty="0">
                <a:solidFill>
                  <a:srgbClr val="FFFFFF"/>
                </a:solidFill>
                <a:latin typeface="Times New Roman"/>
                <a:cs typeface="Times New Roman"/>
              </a:rPr>
              <a:t> </a:t>
            </a:r>
            <a:r>
              <a:rPr sz="2000" dirty="0">
                <a:solidFill>
                  <a:srgbClr val="FFFFFF"/>
                </a:solidFill>
                <a:latin typeface="Times New Roman"/>
                <a:cs typeface="Times New Roman"/>
              </a:rPr>
              <a:t>tế</a:t>
            </a:r>
            <a:endParaRPr sz="2000" dirty="0">
              <a:latin typeface="Times New Roman"/>
              <a:cs typeface="Times New Roman"/>
            </a:endParaRPr>
          </a:p>
        </p:txBody>
      </p:sp>
      <p:grpSp>
        <p:nvGrpSpPr>
          <p:cNvPr id="8" name="object 8"/>
          <p:cNvGrpSpPr/>
          <p:nvPr/>
        </p:nvGrpSpPr>
        <p:grpSpPr>
          <a:xfrm>
            <a:off x="750188" y="1143000"/>
            <a:ext cx="11442065" cy="5715635"/>
            <a:chOff x="750188" y="1143000"/>
            <a:chExt cx="11442065" cy="5715635"/>
          </a:xfrm>
        </p:grpSpPr>
        <p:sp>
          <p:nvSpPr>
            <p:cNvPr id="9" name="object 9"/>
            <p:cNvSpPr/>
            <p:nvPr/>
          </p:nvSpPr>
          <p:spPr>
            <a:xfrm>
              <a:off x="759713" y="1143761"/>
              <a:ext cx="0" cy="5715000"/>
            </a:xfrm>
            <a:custGeom>
              <a:avLst/>
              <a:gdLst/>
              <a:ahLst/>
              <a:cxnLst/>
              <a:rect l="l" t="t" r="r" b="b"/>
              <a:pathLst>
                <a:path h="5715000">
                  <a:moveTo>
                    <a:pt x="0" y="0"/>
                  </a:moveTo>
                  <a:lnTo>
                    <a:pt x="0" y="5714706"/>
                  </a:lnTo>
                </a:path>
              </a:pathLst>
            </a:custGeom>
            <a:ln w="19050">
              <a:solidFill>
                <a:srgbClr val="FFFFFF"/>
              </a:solidFill>
            </a:ln>
          </p:spPr>
          <p:txBody>
            <a:bodyPr wrap="square" lIns="0" tIns="0" rIns="0" bIns="0" rtlCol="0"/>
            <a:lstStyle/>
            <a:p>
              <a:endParaRPr/>
            </a:p>
          </p:txBody>
        </p:sp>
        <p:sp>
          <p:nvSpPr>
            <p:cNvPr id="10" name="object 10"/>
            <p:cNvSpPr/>
            <p:nvPr/>
          </p:nvSpPr>
          <p:spPr>
            <a:xfrm>
              <a:off x="11783568" y="1143000"/>
              <a:ext cx="408940" cy="820419"/>
            </a:xfrm>
            <a:custGeom>
              <a:avLst/>
              <a:gdLst/>
              <a:ahLst/>
              <a:cxnLst/>
              <a:rect l="l" t="t" r="r" b="b"/>
              <a:pathLst>
                <a:path w="408940" h="820419">
                  <a:moveTo>
                    <a:pt x="408431" y="0"/>
                  </a:moveTo>
                  <a:lnTo>
                    <a:pt x="357377" y="3175"/>
                  </a:lnTo>
                  <a:lnTo>
                    <a:pt x="308101" y="12446"/>
                  </a:lnTo>
                  <a:lnTo>
                    <a:pt x="261111" y="27686"/>
                  </a:lnTo>
                  <a:lnTo>
                    <a:pt x="216407" y="48133"/>
                  </a:lnTo>
                  <a:lnTo>
                    <a:pt x="175005" y="73787"/>
                  </a:lnTo>
                  <a:lnTo>
                    <a:pt x="137159" y="103504"/>
                  </a:lnTo>
                  <a:lnTo>
                    <a:pt x="103124" y="137795"/>
                  </a:lnTo>
                  <a:lnTo>
                    <a:pt x="73278" y="175640"/>
                  </a:lnTo>
                  <a:lnTo>
                    <a:pt x="47878" y="217424"/>
                  </a:lnTo>
                  <a:lnTo>
                    <a:pt x="27431" y="262000"/>
                  </a:lnTo>
                  <a:lnTo>
                    <a:pt x="12446" y="309117"/>
                  </a:lnTo>
                  <a:lnTo>
                    <a:pt x="3175" y="358648"/>
                  </a:lnTo>
                  <a:lnTo>
                    <a:pt x="0" y="409955"/>
                  </a:lnTo>
                  <a:lnTo>
                    <a:pt x="888" y="435863"/>
                  </a:lnTo>
                  <a:lnTo>
                    <a:pt x="7238" y="486410"/>
                  </a:lnTo>
                  <a:lnTo>
                    <a:pt x="19303" y="534797"/>
                  </a:lnTo>
                  <a:lnTo>
                    <a:pt x="36956" y="580898"/>
                  </a:lnTo>
                  <a:lnTo>
                    <a:pt x="60198" y="623824"/>
                  </a:lnTo>
                  <a:lnTo>
                    <a:pt x="87629" y="663448"/>
                  </a:lnTo>
                  <a:lnTo>
                    <a:pt x="119633" y="699770"/>
                  </a:lnTo>
                  <a:lnTo>
                    <a:pt x="155701" y="731774"/>
                  </a:lnTo>
                  <a:lnTo>
                    <a:pt x="195199" y="759713"/>
                  </a:lnTo>
                  <a:lnTo>
                    <a:pt x="238378" y="782701"/>
                  </a:lnTo>
                  <a:lnTo>
                    <a:pt x="283972" y="800608"/>
                  </a:lnTo>
                  <a:lnTo>
                    <a:pt x="332358" y="812926"/>
                  </a:lnTo>
                  <a:lnTo>
                    <a:pt x="382777" y="819276"/>
                  </a:lnTo>
                  <a:lnTo>
                    <a:pt x="408431" y="819912"/>
                  </a:lnTo>
                  <a:lnTo>
                    <a:pt x="408431" y="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11783568" y="5779008"/>
              <a:ext cx="408940" cy="822960"/>
            </a:xfrm>
            <a:custGeom>
              <a:avLst/>
              <a:gdLst/>
              <a:ahLst/>
              <a:cxnLst/>
              <a:rect l="l" t="t" r="r" b="b"/>
              <a:pathLst>
                <a:path w="408940" h="822959">
                  <a:moveTo>
                    <a:pt x="408432" y="0"/>
                  </a:moveTo>
                  <a:lnTo>
                    <a:pt x="357378" y="3175"/>
                  </a:lnTo>
                  <a:lnTo>
                    <a:pt x="308102" y="12458"/>
                  </a:lnTo>
                  <a:lnTo>
                    <a:pt x="261112" y="27647"/>
                  </a:lnTo>
                  <a:lnTo>
                    <a:pt x="216408" y="48031"/>
                  </a:lnTo>
                  <a:lnTo>
                    <a:pt x="175006" y="73634"/>
                  </a:lnTo>
                  <a:lnTo>
                    <a:pt x="137160" y="103314"/>
                  </a:lnTo>
                  <a:lnTo>
                    <a:pt x="103124" y="137528"/>
                  </a:lnTo>
                  <a:lnTo>
                    <a:pt x="73279" y="175374"/>
                  </a:lnTo>
                  <a:lnTo>
                    <a:pt x="47879" y="217055"/>
                  </a:lnTo>
                  <a:lnTo>
                    <a:pt x="27432" y="261467"/>
                  </a:lnTo>
                  <a:lnTo>
                    <a:pt x="12446" y="308597"/>
                  </a:lnTo>
                  <a:lnTo>
                    <a:pt x="3175" y="357987"/>
                  </a:lnTo>
                  <a:lnTo>
                    <a:pt x="0" y="409194"/>
                  </a:lnTo>
                  <a:lnTo>
                    <a:pt x="76" y="411480"/>
                  </a:lnTo>
                  <a:lnTo>
                    <a:pt x="0" y="413766"/>
                  </a:lnTo>
                  <a:lnTo>
                    <a:pt x="3175" y="465201"/>
                  </a:lnTo>
                  <a:lnTo>
                    <a:pt x="12446" y="514591"/>
                  </a:lnTo>
                  <a:lnTo>
                    <a:pt x="27432" y="561721"/>
                  </a:lnTo>
                  <a:lnTo>
                    <a:pt x="47879" y="606132"/>
                  </a:lnTo>
                  <a:lnTo>
                    <a:pt x="73279" y="647585"/>
                  </a:lnTo>
                  <a:lnTo>
                    <a:pt x="103124" y="685431"/>
                  </a:lnTo>
                  <a:lnTo>
                    <a:pt x="137160" y="719645"/>
                  </a:lnTo>
                  <a:lnTo>
                    <a:pt x="175006" y="749769"/>
                  </a:lnTo>
                  <a:lnTo>
                    <a:pt x="216408" y="775157"/>
                  </a:lnTo>
                  <a:lnTo>
                    <a:pt x="261112" y="795312"/>
                  </a:lnTo>
                  <a:lnTo>
                    <a:pt x="308102" y="810501"/>
                  </a:lnTo>
                  <a:lnTo>
                    <a:pt x="357378" y="819785"/>
                  </a:lnTo>
                  <a:lnTo>
                    <a:pt x="408432" y="822960"/>
                  </a:lnTo>
                  <a:lnTo>
                    <a:pt x="408432" y="818388"/>
                  </a:lnTo>
                  <a:lnTo>
                    <a:pt x="408432" y="4572"/>
                  </a:lnTo>
                  <a:lnTo>
                    <a:pt x="408432" y="0"/>
                  </a:lnTo>
                  <a:close/>
                </a:path>
              </a:pathLst>
            </a:custGeom>
            <a:solidFill>
              <a:srgbClr val="252525"/>
            </a:solidFill>
          </p:spPr>
          <p:txBody>
            <a:bodyPr wrap="square" lIns="0" tIns="0" rIns="0" bIns="0" rtlCol="0"/>
            <a:lstStyle/>
            <a:p>
              <a:endParaRPr/>
            </a:p>
          </p:txBody>
        </p:sp>
        <p:sp>
          <p:nvSpPr>
            <p:cNvPr id="4" name="object 4"/>
            <p:cNvSpPr/>
            <p:nvPr/>
          </p:nvSpPr>
          <p:spPr>
            <a:xfrm>
              <a:off x="0" y="0"/>
              <a:ext cx="12191999" cy="685799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0"/>
              <a:ext cx="9346692" cy="6857999"/>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p:nvPr/>
        </p:nvSpPr>
        <p:spPr>
          <a:xfrm>
            <a:off x="837691" y="1561338"/>
            <a:ext cx="4152900" cy="1428750"/>
          </a:xfrm>
          <a:prstGeom prst="rect">
            <a:avLst/>
          </a:prstGeom>
        </p:spPr>
        <p:txBody>
          <a:bodyPr vert="horz" wrap="square" lIns="0" tIns="43180" rIns="0" bIns="0" rtlCol="0">
            <a:spAutoFit/>
          </a:bodyPr>
          <a:lstStyle/>
          <a:p>
            <a:pPr marL="12700" marR="5080">
              <a:lnSpc>
                <a:spcPct val="90000"/>
              </a:lnSpc>
              <a:spcBef>
                <a:spcPts val="340"/>
              </a:spcBef>
            </a:pPr>
            <a:r>
              <a:rPr sz="2000" i="1" spc="-105" dirty="0">
                <a:solidFill>
                  <a:srgbClr val="FFFFFF"/>
                </a:solidFill>
                <a:latin typeface="Arial"/>
                <a:cs typeface="Arial"/>
              </a:rPr>
              <a:t>Vì </a:t>
            </a:r>
            <a:r>
              <a:rPr sz="2000" i="1" spc="-155" dirty="0">
                <a:solidFill>
                  <a:srgbClr val="FFFFFF"/>
                </a:solidFill>
                <a:latin typeface="Arial"/>
                <a:cs typeface="Arial"/>
              </a:rPr>
              <a:t>sức </a:t>
            </a:r>
            <a:r>
              <a:rPr sz="2000" i="1" spc="-140" dirty="0">
                <a:solidFill>
                  <a:srgbClr val="FFFFFF"/>
                </a:solidFill>
                <a:latin typeface="Arial"/>
                <a:cs typeface="Arial"/>
              </a:rPr>
              <a:t>khỏe </a:t>
            </a:r>
            <a:r>
              <a:rPr sz="2000" i="1" spc="-145" dirty="0">
                <a:solidFill>
                  <a:srgbClr val="FFFFFF"/>
                </a:solidFill>
                <a:latin typeface="Arial"/>
                <a:cs typeface="Arial"/>
              </a:rPr>
              <a:t>của </a:t>
            </a:r>
            <a:r>
              <a:rPr sz="2000" i="1" spc="-60" dirty="0">
                <a:solidFill>
                  <a:srgbClr val="FFFFFF"/>
                </a:solidFill>
                <a:latin typeface="Arial"/>
                <a:cs typeface="Arial"/>
              </a:rPr>
              <a:t>mỗi </a:t>
            </a:r>
            <a:r>
              <a:rPr sz="2000" i="1" spc="-65" dirty="0">
                <a:solidFill>
                  <a:srgbClr val="FFFFFF"/>
                </a:solidFill>
                <a:latin typeface="Arial"/>
                <a:cs typeface="Arial"/>
              </a:rPr>
              <a:t>gia </a:t>
            </a:r>
            <a:r>
              <a:rPr sz="2000" i="1" spc="-55" dirty="0">
                <a:solidFill>
                  <a:srgbClr val="FFFFFF"/>
                </a:solidFill>
                <a:latin typeface="Arial"/>
                <a:cs typeface="Arial"/>
              </a:rPr>
              <a:t>đình </a:t>
            </a:r>
            <a:r>
              <a:rPr sz="2000" i="1" spc="-135" dirty="0">
                <a:solidFill>
                  <a:srgbClr val="FFFFFF"/>
                </a:solidFill>
                <a:latin typeface="Arial"/>
                <a:cs typeface="Arial"/>
              </a:rPr>
              <a:t>và </a:t>
            </a:r>
            <a:r>
              <a:rPr sz="2000" i="1" spc="-145" dirty="0">
                <a:solidFill>
                  <a:srgbClr val="FFFFFF"/>
                </a:solidFill>
                <a:latin typeface="Arial"/>
                <a:cs typeface="Arial"/>
              </a:rPr>
              <a:t>của </a:t>
            </a:r>
            <a:r>
              <a:rPr sz="2000" i="1" spc="-200" dirty="0">
                <a:solidFill>
                  <a:srgbClr val="FFFFFF"/>
                </a:solidFill>
                <a:latin typeface="Arial"/>
                <a:cs typeface="Arial"/>
              </a:rPr>
              <a:t>cả  </a:t>
            </a:r>
            <a:r>
              <a:rPr sz="2000" i="1" spc="-130" dirty="0">
                <a:solidFill>
                  <a:srgbClr val="FFFFFF"/>
                </a:solidFill>
                <a:latin typeface="Arial"/>
                <a:cs typeface="Arial"/>
              </a:rPr>
              <a:t>cộng </a:t>
            </a:r>
            <a:r>
              <a:rPr sz="2000" i="1" spc="-85" dirty="0">
                <a:solidFill>
                  <a:srgbClr val="FFFFFF"/>
                </a:solidFill>
                <a:latin typeface="Arial"/>
                <a:cs typeface="Arial"/>
              </a:rPr>
              <a:t>đồng. </a:t>
            </a:r>
            <a:r>
              <a:rPr sz="2000" i="1" spc="-130" dirty="0">
                <a:solidFill>
                  <a:srgbClr val="FFFFFF"/>
                </a:solidFill>
                <a:latin typeface="Arial"/>
                <a:cs typeface="Arial"/>
              </a:rPr>
              <a:t>Nhà </a:t>
            </a:r>
            <a:r>
              <a:rPr sz="2000" i="1" dirty="0">
                <a:solidFill>
                  <a:srgbClr val="FFFFFF"/>
                </a:solidFill>
                <a:latin typeface="Arial"/>
                <a:cs typeface="Arial"/>
              </a:rPr>
              <a:t>trường </a:t>
            </a:r>
            <a:r>
              <a:rPr sz="2000" i="1" spc="-130" dirty="0">
                <a:solidFill>
                  <a:srgbClr val="FFFFFF"/>
                </a:solidFill>
                <a:latin typeface="Arial"/>
                <a:cs typeface="Arial"/>
              </a:rPr>
              <a:t>kêu </a:t>
            </a:r>
            <a:r>
              <a:rPr sz="2000" i="1" spc="-60" dirty="0">
                <a:solidFill>
                  <a:srgbClr val="FFFFFF"/>
                </a:solidFill>
                <a:latin typeface="Arial"/>
                <a:cs typeface="Arial"/>
              </a:rPr>
              <a:t>gọi </a:t>
            </a:r>
            <a:r>
              <a:rPr sz="2000" i="1" spc="25" dirty="0">
                <a:solidFill>
                  <a:srgbClr val="FFFFFF"/>
                </a:solidFill>
                <a:latin typeface="Arial"/>
                <a:cs typeface="Arial"/>
              </a:rPr>
              <a:t>tất </a:t>
            </a:r>
            <a:r>
              <a:rPr sz="2000" i="1" spc="-200" dirty="0">
                <a:solidFill>
                  <a:srgbClr val="FFFFFF"/>
                </a:solidFill>
                <a:latin typeface="Arial"/>
                <a:cs typeface="Arial"/>
              </a:rPr>
              <a:t>cả  </a:t>
            </a:r>
            <a:r>
              <a:rPr sz="2000" i="1" spc="-60" dirty="0">
                <a:solidFill>
                  <a:srgbClr val="FFFFFF"/>
                </a:solidFill>
                <a:latin typeface="Arial"/>
                <a:cs typeface="Arial"/>
              </a:rPr>
              <a:t>mọi </a:t>
            </a:r>
            <a:r>
              <a:rPr sz="2000" i="1" spc="-40" dirty="0">
                <a:solidFill>
                  <a:srgbClr val="FFFFFF"/>
                </a:solidFill>
                <a:latin typeface="Arial"/>
                <a:cs typeface="Arial"/>
              </a:rPr>
              <a:t>người </a:t>
            </a:r>
            <a:r>
              <a:rPr sz="2000" i="1" spc="-85" dirty="0">
                <a:solidFill>
                  <a:srgbClr val="FFFFFF"/>
                </a:solidFill>
                <a:latin typeface="Arial"/>
                <a:cs typeface="Arial"/>
              </a:rPr>
              <a:t>hãy </a:t>
            </a:r>
            <a:r>
              <a:rPr sz="2000" i="1" spc="-100" dirty="0">
                <a:solidFill>
                  <a:srgbClr val="FFFFFF"/>
                </a:solidFill>
                <a:latin typeface="Arial"/>
                <a:cs typeface="Arial"/>
              </a:rPr>
              <a:t>quan </a:t>
            </a:r>
            <a:r>
              <a:rPr sz="2000" i="1" spc="-60" dirty="0">
                <a:solidFill>
                  <a:srgbClr val="FFFFFF"/>
                </a:solidFill>
                <a:latin typeface="Arial"/>
                <a:cs typeface="Arial"/>
              </a:rPr>
              <a:t>tâm thực </a:t>
            </a:r>
            <a:r>
              <a:rPr sz="2000" i="1" spc="-80" dirty="0">
                <a:solidFill>
                  <a:srgbClr val="FFFFFF"/>
                </a:solidFill>
                <a:latin typeface="Arial"/>
                <a:cs typeface="Arial"/>
              </a:rPr>
              <a:t>hiện </a:t>
            </a:r>
            <a:r>
              <a:rPr sz="2000" i="1" spc="30" dirty="0">
                <a:solidFill>
                  <a:srgbClr val="FFFFFF"/>
                </a:solidFill>
                <a:latin typeface="Arial"/>
                <a:cs typeface="Arial"/>
              </a:rPr>
              <a:t>tốt  </a:t>
            </a:r>
            <a:r>
              <a:rPr sz="2000" i="1" spc="-195" dirty="0">
                <a:solidFill>
                  <a:srgbClr val="FFFFFF"/>
                </a:solidFill>
                <a:latin typeface="Arial"/>
                <a:cs typeface="Arial"/>
              </a:rPr>
              <a:t>các </a:t>
            </a:r>
            <a:r>
              <a:rPr sz="2000" i="1" spc="-85" dirty="0">
                <a:solidFill>
                  <a:srgbClr val="FFFFFF"/>
                </a:solidFill>
                <a:latin typeface="Arial"/>
                <a:cs typeface="Arial"/>
              </a:rPr>
              <a:t>biện </a:t>
            </a:r>
            <a:r>
              <a:rPr sz="2000" i="1" spc="-110" dirty="0">
                <a:solidFill>
                  <a:srgbClr val="FFFFFF"/>
                </a:solidFill>
                <a:latin typeface="Arial"/>
                <a:cs typeface="Arial"/>
              </a:rPr>
              <a:t>pháp </a:t>
            </a:r>
            <a:r>
              <a:rPr sz="2000" i="1" spc="-95" dirty="0">
                <a:solidFill>
                  <a:srgbClr val="FFFFFF"/>
                </a:solidFill>
                <a:latin typeface="Arial"/>
                <a:cs typeface="Arial"/>
              </a:rPr>
              <a:t>phòng </a:t>
            </a:r>
            <a:r>
              <a:rPr sz="2000" i="1" spc="-114" dirty="0">
                <a:solidFill>
                  <a:srgbClr val="FFFFFF"/>
                </a:solidFill>
                <a:latin typeface="Arial"/>
                <a:cs typeface="Arial"/>
              </a:rPr>
              <a:t>chống </a:t>
            </a:r>
            <a:r>
              <a:rPr sz="2000" i="1" spc="-135" dirty="0">
                <a:solidFill>
                  <a:srgbClr val="FFFFFF"/>
                </a:solidFill>
                <a:latin typeface="Arial"/>
                <a:cs typeface="Arial"/>
              </a:rPr>
              <a:t>bệnh </a:t>
            </a:r>
            <a:r>
              <a:rPr sz="2000" i="1" spc="-70" dirty="0">
                <a:solidFill>
                  <a:srgbClr val="FFFFFF"/>
                </a:solidFill>
                <a:latin typeface="Arial"/>
                <a:cs typeface="Arial"/>
              </a:rPr>
              <a:t>sốt  </a:t>
            </a:r>
            <a:r>
              <a:rPr sz="2000" i="1" spc="-35" dirty="0">
                <a:solidFill>
                  <a:srgbClr val="FFFFFF"/>
                </a:solidFill>
                <a:latin typeface="Arial"/>
                <a:cs typeface="Arial"/>
              </a:rPr>
              <a:t>xuất </a:t>
            </a:r>
            <a:r>
              <a:rPr sz="2000" i="1" spc="-45" dirty="0">
                <a:solidFill>
                  <a:srgbClr val="FFFFFF"/>
                </a:solidFill>
                <a:latin typeface="Arial"/>
                <a:cs typeface="Arial"/>
              </a:rPr>
              <a:t>huyết </a:t>
            </a:r>
            <a:r>
              <a:rPr sz="2000" i="1" spc="-15" dirty="0">
                <a:solidFill>
                  <a:srgbClr val="FFFFFF"/>
                </a:solidFill>
                <a:latin typeface="Arial"/>
                <a:cs typeface="Arial"/>
              </a:rPr>
              <a:t>với </a:t>
            </a:r>
            <a:r>
              <a:rPr sz="2000" i="1" spc="-90" dirty="0">
                <a:solidFill>
                  <a:srgbClr val="FFFFFF"/>
                </a:solidFill>
                <a:latin typeface="Arial"/>
                <a:cs typeface="Arial"/>
              </a:rPr>
              <a:t>khẩu</a:t>
            </a:r>
            <a:r>
              <a:rPr sz="2000" i="1" spc="-50" dirty="0">
                <a:solidFill>
                  <a:srgbClr val="FFFFFF"/>
                </a:solidFill>
                <a:latin typeface="Arial"/>
                <a:cs typeface="Arial"/>
              </a:rPr>
              <a:t> hiệu:</a:t>
            </a:r>
            <a:endParaRPr sz="2000">
              <a:latin typeface="Arial"/>
              <a:cs typeface="Arial"/>
            </a:endParaRPr>
          </a:p>
        </p:txBody>
      </p:sp>
      <p:sp>
        <p:nvSpPr>
          <p:cNvPr id="7" name="object 7"/>
          <p:cNvSpPr txBox="1"/>
          <p:nvPr/>
        </p:nvSpPr>
        <p:spPr>
          <a:xfrm>
            <a:off x="850391" y="3214877"/>
            <a:ext cx="4049395" cy="593090"/>
          </a:xfrm>
          <a:prstGeom prst="rect">
            <a:avLst/>
          </a:prstGeom>
          <a:solidFill>
            <a:srgbClr val="FF00FF"/>
          </a:solidFill>
        </p:spPr>
        <p:txBody>
          <a:bodyPr vert="horz" wrap="square" lIns="0" tIns="40005" rIns="0" bIns="0" rtlCol="0">
            <a:spAutoFit/>
          </a:bodyPr>
          <a:lstStyle/>
          <a:p>
            <a:pPr marR="13970" indent="69850">
              <a:lnSpc>
                <a:spcPts val="2160"/>
              </a:lnSpc>
              <a:spcBef>
                <a:spcPts val="315"/>
              </a:spcBef>
            </a:pPr>
            <a:r>
              <a:rPr sz="2000" b="1" i="1" spc="-155" dirty="0">
                <a:solidFill>
                  <a:srgbClr val="FFFFFF"/>
                </a:solidFill>
                <a:latin typeface="Times New Roman"/>
                <a:cs typeface="Times New Roman"/>
              </a:rPr>
              <a:t>“ </a:t>
            </a:r>
            <a:r>
              <a:rPr sz="2000" b="1" i="1" spc="10" dirty="0">
                <a:solidFill>
                  <a:srgbClr val="FFFFFF"/>
                </a:solidFill>
                <a:latin typeface="Times New Roman"/>
                <a:cs typeface="Times New Roman"/>
              </a:rPr>
              <a:t>Không </a:t>
            </a:r>
            <a:r>
              <a:rPr sz="2000" b="1" i="1" spc="-40" dirty="0">
                <a:solidFill>
                  <a:srgbClr val="FFFFFF"/>
                </a:solidFill>
                <a:latin typeface="Times New Roman"/>
                <a:cs typeface="Times New Roman"/>
              </a:rPr>
              <a:t>có </a:t>
            </a:r>
            <a:r>
              <a:rPr sz="2000" b="1" i="1" spc="35" dirty="0">
                <a:solidFill>
                  <a:srgbClr val="FFFFFF"/>
                </a:solidFill>
                <a:latin typeface="Times New Roman"/>
                <a:cs typeface="Times New Roman"/>
              </a:rPr>
              <a:t>lăng </a:t>
            </a:r>
            <a:r>
              <a:rPr sz="2000" b="1" i="1" spc="45" dirty="0">
                <a:solidFill>
                  <a:srgbClr val="FFFFFF"/>
                </a:solidFill>
                <a:latin typeface="Times New Roman"/>
                <a:cs typeface="Times New Roman"/>
              </a:rPr>
              <a:t>quăng, </a:t>
            </a:r>
            <a:r>
              <a:rPr sz="2000" b="1" i="1" spc="25" dirty="0">
                <a:solidFill>
                  <a:srgbClr val="FFFFFF"/>
                </a:solidFill>
                <a:latin typeface="Times New Roman"/>
                <a:cs typeface="Times New Roman"/>
              </a:rPr>
              <a:t>không </a:t>
            </a:r>
            <a:r>
              <a:rPr sz="2000" b="1" i="1" spc="-40" dirty="0">
                <a:solidFill>
                  <a:srgbClr val="FFFFFF"/>
                </a:solidFill>
                <a:latin typeface="Times New Roman"/>
                <a:cs typeface="Times New Roman"/>
              </a:rPr>
              <a:t>có  </a:t>
            </a:r>
            <a:r>
              <a:rPr sz="2000" b="1" i="1" spc="40" dirty="0">
                <a:solidFill>
                  <a:srgbClr val="FFFFFF"/>
                </a:solidFill>
                <a:latin typeface="Times New Roman"/>
                <a:cs typeface="Times New Roman"/>
              </a:rPr>
              <a:t>muỗi </a:t>
            </a:r>
            <a:r>
              <a:rPr sz="2000" b="1" i="1" spc="45" dirty="0">
                <a:solidFill>
                  <a:srgbClr val="FFFFFF"/>
                </a:solidFill>
                <a:latin typeface="Times New Roman"/>
                <a:cs typeface="Times New Roman"/>
              </a:rPr>
              <a:t>vằn, </a:t>
            </a:r>
            <a:r>
              <a:rPr sz="2000" b="1" i="1" spc="25" dirty="0">
                <a:solidFill>
                  <a:srgbClr val="FFFFFF"/>
                </a:solidFill>
                <a:latin typeface="Times New Roman"/>
                <a:cs typeface="Times New Roman"/>
              </a:rPr>
              <a:t>không </a:t>
            </a:r>
            <a:r>
              <a:rPr sz="2000" b="1" i="1" spc="-40" dirty="0">
                <a:solidFill>
                  <a:srgbClr val="FFFFFF"/>
                </a:solidFill>
                <a:latin typeface="Times New Roman"/>
                <a:cs typeface="Times New Roman"/>
              </a:rPr>
              <a:t>có </a:t>
            </a:r>
            <a:r>
              <a:rPr sz="2000" b="1" i="1" spc="100" dirty="0">
                <a:solidFill>
                  <a:srgbClr val="FFFFFF"/>
                </a:solidFill>
                <a:latin typeface="Times New Roman"/>
                <a:cs typeface="Times New Roman"/>
              </a:rPr>
              <a:t>sốt </a:t>
            </a:r>
            <a:r>
              <a:rPr sz="2000" b="1" i="1" spc="60" dirty="0">
                <a:solidFill>
                  <a:srgbClr val="FFFFFF"/>
                </a:solidFill>
                <a:latin typeface="Times New Roman"/>
                <a:cs typeface="Times New Roman"/>
              </a:rPr>
              <a:t>xuất</a:t>
            </a:r>
            <a:r>
              <a:rPr sz="2000" b="1" i="1" spc="225" dirty="0">
                <a:solidFill>
                  <a:srgbClr val="FFFFFF"/>
                </a:solidFill>
                <a:latin typeface="Times New Roman"/>
                <a:cs typeface="Times New Roman"/>
              </a:rPr>
              <a:t> </a:t>
            </a:r>
            <a:r>
              <a:rPr sz="2000" b="1" i="1" spc="60" dirty="0">
                <a:solidFill>
                  <a:srgbClr val="FFFFFF"/>
                </a:solidFill>
                <a:latin typeface="Times New Roman"/>
                <a:cs typeface="Times New Roman"/>
              </a:rPr>
              <a:t>huyết”</a:t>
            </a:r>
            <a:endParaRPr sz="2000">
              <a:latin typeface="Times New Roman"/>
              <a:cs typeface="Times New Roman"/>
            </a:endParaRPr>
          </a:p>
        </p:txBody>
      </p:sp>
      <p:grpSp>
        <p:nvGrpSpPr>
          <p:cNvPr id="8" name="object 8"/>
          <p:cNvGrpSpPr/>
          <p:nvPr/>
        </p:nvGrpSpPr>
        <p:grpSpPr>
          <a:xfrm>
            <a:off x="759713" y="4282821"/>
            <a:ext cx="11432540" cy="2325370"/>
            <a:chOff x="759713" y="4282821"/>
            <a:chExt cx="11432540" cy="2325370"/>
          </a:xfrm>
        </p:grpSpPr>
        <p:sp>
          <p:nvSpPr>
            <p:cNvPr id="9" name="object 9"/>
            <p:cNvSpPr/>
            <p:nvPr/>
          </p:nvSpPr>
          <p:spPr>
            <a:xfrm>
              <a:off x="759713" y="4292346"/>
              <a:ext cx="4572000" cy="0"/>
            </a:xfrm>
            <a:custGeom>
              <a:avLst/>
              <a:gdLst/>
              <a:ahLst/>
              <a:cxnLst/>
              <a:rect l="l" t="t" r="r" b="b"/>
              <a:pathLst>
                <a:path w="4572000">
                  <a:moveTo>
                    <a:pt x="4572000" y="0"/>
                  </a:moveTo>
                  <a:lnTo>
                    <a:pt x="0" y="0"/>
                  </a:lnTo>
                </a:path>
              </a:pathLst>
            </a:custGeom>
            <a:ln w="19050">
              <a:solidFill>
                <a:srgbClr val="FFFFFF"/>
              </a:solidFill>
            </a:ln>
          </p:spPr>
          <p:txBody>
            <a:bodyPr wrap="square" lIns="0" tIns="0" rIns="0" bIns="0" rtlCol="0"/>
            <a:lstStyle/>
            <a:p>
              <a:endParaRPr/>
            </a:p>
          </p:txBody>
        </p:sp>
        <p:sp>
          <p:nvSpPr>
            <p:cNvPr id="10" name="object 10"/>
            <p:cNvSpPr/>
            <p:nvPr/>
          </p:nvSpPr>
          <p:spPr>
            <a:xfrm>
              <a:off x="11783568" y="5788152"/>
              <a:ext cx="408940" cy="820419"/>
            </a:xfrm>
            <a:custGeom>
              <a:avLst/>
              <a:gdLst/>
              <a:ahLst/>
              <a:cxnLst/>
              <a:rect l="l" t="t" r="r" b="b"/>
              <a:pathLst>
                <a:path w="408940" h="820420">
                  <a:moveTo>
                    <a:pt x="408431" y="0"/>
                  </a:moveTo>
                  <a:lnTo>
                    <a:pt x="357377" y="3175"/>
                  </a:lnTo>
                  <a:lnTo>
                    <a:pt x="308101" y="12484"/>
                  </a:lnTo>
                  <a:lnTo>
                    <a:pt x="261111" y="27698"/>
                  </a:lnTo>
                  <a:lnTo>
                    <a:pt x="216407" y="48120"/>
                  </a:lnTo>
                  <a:lnTo>
                    <a:pt x="175005" y="73774"/>
                  </a:lnTo>
                  <a:lnTo>
                    <a:pt x="137159" y="103505"/>
                  </a:lnTo>
                  <a:lnTo>
                    <a:pt x="103124" y="137782"/>
                  </a:lnTo>
                  <a:lnTo>
                    <a:pt x="73278" y="175691"/>
                  </a:lnTo>
                  <a:lnTo>
                    <a:pt x="47878" y="217462"/>
                  </a:lnTo>
                  <a:lnTo>
                    <a:pt x="27431" y="261950"/>
                  </a:lnTo>
                  <a:lnTo>
                    <a:pt x="12446" y="309168"/>
                  </a:lnTo>
                  <a:lnTo>
                    <a:pt x="3175" y="358660"/>
                  </a:lnTo>
                  <a:lnTo>
                    <a:pt x="0" y="409956"/>
                  </a:lnTo>
                  <a:lnTo>
                    <a:pt x="888" y="435838"/>
                  </a:lnTo>
                  <a:lnTo>
                    <a:pt x="7238" y="486448"/>
                  </a:lnTo>
                  <a:lnTo>
                    <a:pt x="19303" y="534809"/>
                  </a:lnTo>
                  <a:lnTo>
                    <a:pt x="36956" y="580885"/>
                  </a:lnTo>
                  <a:lnTo>
                    <a:pt x="60198" y="623785"/>
                  </a:lnTo>
                  <a:lnTo>
                    <a:pt x="87629" y="663511"/>
                  </a:lnTo>
                  <a:lnTo>
                    <a:pt x="119633" y="699833"/>
                  </a:lnTo>
                  <a:lnTo>
                    <a:pt x="155701" y="731837"/>
                  </a:lnTo>
                  <a:lnTo>
                    <a:pt x="195199" y="759752"/>
                  </a:lnTo>
                  <a:lnTo>
                    <a:pt x="238378" y="782688"/>
                  </a:lnTo>
                  <a:lnTo>
                    <a:pt x="283972" y="800620"/>
                  </a:lnTo>
                  <a:lnTo>
                    <a:pt x="332358" y="812876"/>
                  </a:lnTo>
                  <a:lnTo>
                    <a:pt x="382777" y="819226"/>
                  </a:lnTo>
                  <a:lnTo>
                    <a:pt x="408431" y="819912"/>
                  </a:lnTo>
                  <a:lnTo>
                    <a:pt x="408431" y="0"/>
                  </a:lnTo>
                  <a:close/>
                </a:path>
              </a:pathLst>
            </a:custGeom>
            <a:solidFill>
              <a:srgbClr val="252525"/>
            </a:solid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783568" y="5779008"/>
            <a:ext cx="408940" cy="818515"/>
          </a:xfrm>
          <a:custGeom>
            <a:avLst/>
            <a:gdLst/>
            <a:ahLst/>
            <a:cxnLst/>
            <a:rect l="l" t="t" r="r" b="b"/>
            <a:pathLst>
              <a:path w="408940" h="818515">
                <a:moveTo>
                  <a:pt x="408431" y="0"/>
                </a:moveTo>
                <a:lnTo>
                  <a:pt x="357377" y="3174"/>
                </a:lnTo>
                <a:lnTo>
                  <a:pt x="308101" y="12458"/>
                </a:lnTo>
                <a:lnTo>
                  <a:pt x="261111" y="27647"/>
                </a:lnTo>
                <a:lnTo>
                  <a:pt x="216407" y="48031"/>
                </a:lnTo>
                <a:lnTo>
                  <a:pt x="175005" y="73634"/>
                </a:lnTo>
                <a:lnTo>
                  <a:pt x="137159" y="103314"/>
                </a:lnTo>
                <a:lnTo>
                  <a:pt x="103124" y="137528"/>
                </a:lnTo>
                <a:lnTo>
                  <a:pt x="73278" y="175374"/>
                </a:lnTo>
                <a:lnTo>
                  <a:pt x="47878" y="217055"/>
                </a:lnTo>
                <a:lnTo>
                  <a:pt x="27431" y="261467"/>
                </a:lnTo>
                <a:lnTo>
                  <a:pt x="12446" y="308597"/>
                </a:lnTo>
                <a:lnTo>
                  <a:pt x="3175" y="357987"/>
                </a:lnTo>
                <a:lnTo>
                  <a:pt x="0" y="409193"/>
                </a:lnTo>
                <a:lnTo>
                  <a:pt x="888" y="435025"/>
                </a:lnTo>
                <a:lnTo>
                  <a:pt x="7238" y="485546"/>
                </a:lnTo>
                <a:lnTo>
                  <a:pt x="19303" y="533806"/>
                </a:lnTo>
                <a:lnTo>
                  <a:pt x="36956" y="579805"/>
                </a:lnTo>
                <a:lnTo>
                  <a:pt x="60198" y="622630"/>
                </a:lnTo>
                <a:lnTo>
                  <a:pt x="87629" y="662279"/>
                </a:lnTo>
                <a:lnTo>
                  <a:pt x="119633" y="698525"/>
                </a:lnTo>
                <a:lnTo>
                  <a:pt x="155701" y="730478"/>
                </a:lnTo>
                <a:lnTo>
                  <a:pt x="195199" y="758342"/>
                </a:lnTo>
                <a:lnTo>
                  <a:pt x="238378" y="781227"/>
                </a:lnTo>
                <a:lnTo>
                  <a:pt x="283972" y="799134"/>
                </a:lnTo>
                <a:lnTo>
                  <a:pt x="332358" y="811364"/>
                </a:lnTo>
                <a:lnTo>
                  <a:pt x="382777" y="817702"/>
                </a:lnTo>
                <a:lnTo>
                  <a:pt x="408431" y="818387"/>
                </a:lnTo>
                <a:lnTo>
                  <a:pt x="408431" y="0"/>
                </a:lnTo>
                <a:close/>
              </a:path>
            </a:pathLst>
          </a:custGeom>
          <a:solidFill>
            <a:srgbClr val="252525"/>
          </a:solidFill>
        </p:spPr>
        <p:txBody>
          <a:bodyPr wrap="square" lIns="0" tIns="0" rIns="0" bIns="0" rtlCol="0"/>
          <a:lstStyle/>
          <a:p>
            <a:endParaRPr/>
          </a:p>
        </p:txBody>
      </p:sp>
      <p:sp>
        <p:nvSpPr>
          <p:cNvPr id="3" name="object 3"/>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52525"/>
          </a:solidFill>
        </p:spPr>
        <p:txBody>
          <a:bodyPr wrap="square" lIns="0" tIns="0" rIns="0" bIns="0" rtlCol="0"/>
          <a:lstStyle/>
          <a:p>
            <a:endParaRPr/>
          </a:p>
        </p:txBody>
      </p:sp>
      <p:sp>
        <p:nvSpPr>
          <p:cNvPr id="4" name="object 4"/>
          <p:cNvSpPr/>
          <p:nvPr/>
        </p:nvSpPr>
        <p:spPr>
          <a:xfrm>
            <a:off x="759713" y="1143761"/>
            <a:ext cx="0" cy="5715000"/>
          </a:xfrm>
          <a:custGeom>
            <a:avLst/>
            <a:gdLst/>
            <a:ahLst/>
            <a:cxnLst/>
            <a:rect l="l" t="t" r="r" b="b"/>
            <a:pathLst>
              <a:path h="5715000">
                <a:moveTo>
                  <a:pt x="0" y="0"/>
                </a:moveTo>
                <a:lnTo>
                  <a:pt x="0" y="5714706"/>
                </a:lnTo>
              </a:path>
            </a:pathLst>
          </a:custGeom>
          <a:ln w="19050">
            <a:solidFill>
              <a:srgbClr val="252525"/>
            </a:solidFill>
          </a:ln>
        </p:spPr>
        <p:txBody>
          <a:bodyPr wrap="square" lIns="0" tIns="0" rIns="0" bIns="0" rtlCol="0"/>
          <a:lstStyle/>
          <a:p>
            <a:endParaRPr/>
          </a:p>
        </p:txBody>
      </p:sp>
      <p:sp>
        <p:nvSpPr>
          <p:cNvPr id="5" name="object 5"/>
          <p:cNvSpPr txBox="1">
            <a:spLocks noGrp="1"/>
          </p:cNvSpPr>
          <p:nvPr>
            <p:ph type="title"/>
          </p:nvPr>
        </p:nvSpPr>
        <p:spPr>
          <a:xfrm>
            <a:off x="837691" y="1300733"/>
            <a:ext cx="3126740" cy="3952875"/>
          </a:xfrm>
          <a:prstGeom prst="rect">
            <a:avLst/>
          </a:prstGeom>
        </p:spPr>
        <p:txBody>
          <a:bodyPr vert="horz" wrap="square" lIns="0" tIns="98425" rIns="0" bIns="0" rtlCol="0">
            <a:spAutoFit/>
          </a:bodyPr>
          <a:lstStyle/>
          <a:p>
            <a:pPr marL="12700" marR="5080">
              <a:lnSpc>
                <a:spcPct val="90000"/>
              </a:lnSpc>
              <a:spcBef>
                <a:spcPts val="775"/>
              </a:spcBef>
            </a:pPr>
            <a:r>
              <a:rPr sz="5600" b="1" i="1" spc="50" dirty="0">
                <a:solidFill>
                  <a:srgbClr val="FFFFFF"/>
                </a:solidFill>
                <a:latin typeface="Times New Roman"/>
                <a:cs typeface="Times New Roman"/>
              </a:rPr>
              <a:t>1. </a:t>
            </a:r>
            <a:r>
              <a:rPr sz="5600" b="1" i="1" spc="75" dirty="0">
                <a:solidFill>
                  <a:srgbClr val="FFFFFF"/>
                </a:solidFill>
                <a:latin typeface="Times New Roman"/>
                <a:cs typeface="Times New Roman"/>
              </a:rPr>
              <a:t>Nguyên  </a:t>
            </a:r>
            <a:r>
              <a:rPr sz="5600" b="1" spc="70" dirty="0">
                <a:solidFill>
                  <a:srgbClr val="FFFFFF"/>
                </a:solidFill>
                <a:latin typeface="Times New Roman"/>
                <a:cs typeface="Times New Roman"/>
              </a:rPr>
              <a:t>nhân </a:t>
            </a:r>
            <a:r>
              <a:rPr sz="5600" b="1" spc="60" dirty="0">
                <a:solidFill>
                  <a:srgbClr val="FFFFFF"/>
                </a:solidFill>
                <a:latin typeface="Times New Roman"/>
                <a:cs typeface="Times New Roman"/>
              </a:rPr>
              <a:t>của  </a:t>
            </a:r>
            <a:r>
              <a:rPr sz="5600" b="1" spc="75" dirty="0">
                <a:solidFill>
                  <a:srgbClr val="FFFFFF"/>
                </a:solidFill>
                <a:latin typeface="Times New Roman"/>
                <a:cs typeface="Times New Roman"/>
              </a:rPr>
              <a:t>bệnh,  </a:t>
            </a:r>
            <a:r>
              <a:rPr sz="5600" b="1" spc="70" dirty="0">
                <a:solidFill>
                  <a:srgbClr val="FFFFFF"/>
                </a:solidFill>
                <a:latin typeface="Times New Roman"/>
                <a:cs typeface="Times New Roman"/>
              </a:rPr>
              <a:t>cách </a:t>
            </a:r>
            <a:r>
              <a:rPr sz="5600" b="1" spc="60" dirty="0">
                <a:solidFill>
                  <a:srgbClr val="FFFFFF"/>
                </a:solidFill>
                <a:latin typeface="Times New Roman"/>
                <a:cs typeface="Times New Roman"/>
              </a:rPr>
              <a:t>lây  </a:t>
            </a:r>
            <a:r>
              <a:rPr sz="5600" b="1" spc="75" dirty="0">
                <a:solidFill>
                  <a:srgbClr val="FFFFFF"/>
                </a:solidFill>
                <a:latin typeface="Times New Roman"/>
                <a:cs typeface="Times New Roman"/>
              </a:rPr>
              <a:t>truyền:</a:t>
            </a:r>
            <a:endParaRPr sz="5600">
              <a:latin typeface="Times New Roman"/>
              <a:cs typeface="Times New Roman"/>
            </a:endParaRPr>
          </a:p>
        </p:txBody>
      </p:sp>
      <p:grpSp>
        <p:nvGrpSpPr>
          <p:cNvPr id="6" name="object 6"/>
          <p:cNvGrpSpPr/>
          <p:nvPr/>
        </p:nvGrpSpPr>
        <p:grpSpPr>
          <a:xfrm>
            <a:off x="4576571" y="0"/>
            <a:ext cx="7615555" cy="6858000"/>
            <a:chOff x="4576571" y="0"/>
            <a:chExt cx="7615555" cy="6858000"/>
          </a:xfrm>
        </p:grpSpPr>
        <p:sp>
          <p:nvSpPr>
            <p:cNvPr id="7" name="object 7"/>
            <p:cNvSpPr/>
            <p:nvPr/>
          </p:nvSpPr>
          <p:spPr>
            <a:xfrm>
              <a:off x="4576571" y="0"/>
              <a:ext cx="7615555" cy="6858000"/>
            </a:xfrm>
            <a:custGeom>
              <a:avLst/>
              <a:gdLst/>
              <a:ahLst/>
              <a:cxnLst/>
              <a:rect l="l" t="t" r="r" b="b"/>
              <a:pathLst>
                <a:path w="7615555" h="6858000">
                  <a:moveTo>
                    <a:pt x="7615428" y="0"/>
                  </a:moveTo>
                  <a:lnTo>
                    <a:pt x="2017395" y="0"/>
                  </a:lnTo>
                  <a:lnTo>
                    <a:pt x="1955419" y="39877"/>
                  </a:lnTo>
                  <a:lnTo>
                    <a:pt x="1915803" y="66996"/>
                  </a:lnTo>
                  <a:lnTo>
                    <a:pt x="1876496" y="94532"/>
                  </a:lnTo>
                  <a:lnTo>
                    <a:pt x="1837502" y="122480"/>
                  </a:lnTo>
                  <a:lnTo>
                    <a:pt x="1798824" y="150838"/>
                  </a:lnTo>
                  <a:lnTo>
                    <a:pt x="1760464" y="179603"/>
                  </a:lnTo>
                  <a:lnTo>
                    <a:pt x="1722427" y="208772"/>
                  </a:lnTo>
                  <a:lnTo>
                    <a:pt x="1684714" y="238341"/>
                  </a:lnTo>
                  <a:lnTo>
                    <a:pt x="1647330" y="268307"/>
                  </a:lnTo>
                  <a:lnTo>
                    <a:pt x="1610278" y="298667"/>
                  </a:lnTo>
                  <a:lnTo>
                    <a:pt x="1573560" y="329418"/>
                  </a:lnTo>
                  <a:lnTo>
                    <a:pt x="1537180" y="360557"/>
                  </a:lnTo>
                  <a:lnTo>
                    <a:pt x="1501141" y="392081"/>
                  </a:lnTo>
                  <a:lnTo>
                    <a:pt x="1465446" y="423986"/>
                  </a:lnTo>
                  <a:lnTo>
                    <a:pt x="1430098" y="456269"/>
                  </a:lnTo>
                  <a:lnTo>
                    <a:pt x="1395101" y="488927"/>
                  </a:lnTo>
                  <a:lnTo>
                    <a:pt x="1360457" y="521958"/>
                  </a:lnTo>
                  <a:lnTo>
                    <a:pt x="1326171" y="555357"/>
                  </a:lnTo>
                  <a:lnTo>
                    <a:pt x="1292244" y="589121"/>
                  </a:lnTo>
                  <a:lnTo>
                    <a:pt x="1258680" y="623248"/>
                  </a:lnTo>
                  <a:lnTo>
                    <a:pt x="1225482" y="657734"/>
                  </a:lnTo>
                  <a:lnTo>
                    <a:pt x="1192654" y="692577"/>
                  </a:lnTo>
                  <a:lnTo>
                    <a:pt x="1160199" y="727772"/>
                  </a:lnTo>
                  <a:lnTo>
                    <a:pt x="1128119" y="763317"/>
                  </a:lnTo>
                  <a:lnTo>
                    <a:pt x="1096418" y="799208"/>
                  </a:lnTo>
                  <a:lnTo>
                    <a:pt x="1065099" y="835443"/>
                  </a:lnTo>
                  <a:lnTo>
                    <a:pt x="1034166" y="872018"/>
                  </a:lnTo>
                  <a:lnTo>
                    <a:pt x="1003620" y="908930"/>
                  </a:lnTo>
                  <a:lnTo>
                    <a:pt x="973467" y="946176"/>
                  </a:lnTo>
                  <a:lnTo>
                    <a:pt x="943708" y="983753"/>
                  </a:lnTo>
                  <a:lnTo>
                    <a:pt x="914346" y="1021657"/>
                  </a:lnTo>
                  <a:lnTo>
                    <a:pt x="885386" y="1059886"/>
                  </a:lnTo>
                  <a:lnTo>
                    <a:pt x="856830" y="1098436"/>
                  </a:lnTo>
                  <a:lnTo>
                    <a:pt x="828682" y="1137304"/>
                  </a:lnTo>
                  <a:lnTo>
                    <a:pt x="800944" y="1176487"/>
                  </a:lnTo>
                  <a:lnTo>
                    <a:pt x="773619" y="1215981"/>
                  </a:lnTo>
                  <a:lnTo>
                    <a:pt x="746712" y="1255784"/>
                  </a:lnTo>
                  <a:lnTo>
                    <a:pt x="720224" y="1295893"/>
                  </a:lnTo>
                  <a:lnTo>
                    <a:pt x="694160" y="1336304"/>
                  </a:lnTo>
                  <a:lnTo>
                    <a:pt x="668521" y="1377013"/>
                  </a:lnTo>
                  <a:lnTo>
                    <a:pt x="643313" y="1418019"/>
                  </a:lnTo>
                  <a:lnTo>
                    <a:pt x="618537" y="1459317"/>
                  </a:lnTo>
                  <a:lnTo>
                    <a:pt x="594196" y="1500905"/>
                  </a:lnTo>
                  <a:lnTo>
                    <a:pt x="570295" y="1542779"/>
                  </a:lnTo>
                  <a:lnTo>
                    <a:pt x="546836" y="1584937"/>
                  </a:lnTo>
                  <a:lnTo>
                    <a:pt x="523822" y="1627374"/>
                  </a:lnTo>
                  <a:lnTo>
                    <a:pt x="501256" y="1670089"/>
                  </a:lnTo>
                  <a:lnTo>
                    <a:pt x="479142" y="1713077"/>
                  </a:lnTo>
                  <a:lnTo>
                    <a:pt x="457483" y="1756335"/>
                  </a:lnTo>
                  <a:lnTo>
                    <a:pt x="436282" y="1799861"/>
                  </a:lnTo>
                  <a:lnTo>
                    <a:pt x="415541" y="1843652"/>
                  </a:lnTo>
                  <a:lnTo>
                    <a:pt x="395265" y="1887703"/>
                  </a:lnTo>
                  <a:lnTo>
                    <a:pt x="375457" y="1932012"/>
                  </a:lnTo>
                  <a:lnTo>
                    <a:pt x="356119" y="1976575"/>
                  </a:lnTo>
                  <a:lnTo>
                    <a:pt x="337254" y="2021391"/>
                  </a:lnTo>
                  <a:lnTo>
                    <a:pt x="318867" y="2066454"/>
                  </a:lnTo>
                  <a:lnTo>
                    <a:pt x="300959" y="2111763"/>
                  </a:lnTo>
                  <a:lnTo>
                    <a:pt x="283535" y="2157314"/>
                  </a:lnTo>
                  <a:lnTo>
                    <a:pt x="266597" y="2203103"/>
                  </a:lnTo>
                  <a:lnTo>
                    <a:pt x="250149" y="2249129"/>
                  </a:lnTo>
                  <a:lnTo>
                    <a:pt x="234193" y="2295387"/>
                  </a:lnTo>
                  <a:lnTo>
                    <a:pt x="218733" y="2341874"/>
                  </a:lnTo>
                  <a:lnTo>
                    <a:pt x="203773" y="2388587"/>
                  </a:lnTo>
                  <a:lnTo>
                    <a:pt x="189314" y="2435524"/>
                  </a:lnTo>
                  <a:lnTo>
                    <a:pt x="175361" y="2482680"/>
                  </a:lnTo>
                  <a:lnTo>
                    <a:pt x="161916" y="2530053"/>
                  </a:lnTo>
                  <a:lnTo>
                    <a:pt x="148982" y="2577639"/>
                  </a:lnTo>
                  <a:lnTo>
                    <a:pt x="136564" y="2625436"/>
                  </a:lnTo>
                  <a:lnTo>
                    <a:pt x="124663" y="2673440"/>
                  </a:lnTo>
                  <a:lnTo>
                    <a:pt x="113284" y="2721648"/>
                  </a:lnTo>
                  <a:lnTo>
                    <a:pt x="102429" y="2770056"/>
                  </a:lnTo>
                  <a:lnTo>
                    <a:pt x="92101" y="2818663"/>
                  </a:lnTo>
                  <a:lnTo>
                    <a:pt x="82304" y="2867464"/>
                  </a:lnTo>
                  <a:lnTo>
                    <a:pt x="73041" y="2916456"/>
                  </a:lnTo>
                  <a:lnTo>
                    <a:pt x="64315" y="2965636"/>
                  </a:lnTo>
                  <a:lnTo>
                    <a:pt x="56128" y="3015001"/>
                  </a:lnTo>
                  <a:lnTo>
                    <a:pt x="48485" y="3064549"/>
                  </a:lnTo>
                  <a:lnTo>
                    <a:pt x="41389" y="3114274"/>
                  </a:lnTo>
                  <a:lnTo>
                    <a:pt x="34842" y="3164176"/>
                  </a:lnTo>
                  <a:lnTo>
                    <a:pt x="28847" y="3214249"/>
                  </a:lnTo>
                  <a:lnTo>
                    <a:pt x="23409" y="3264492"/>
                  </a:lnTo>
                  <a:lnTo>
                    <a:pt x="18530" y="3314901"/>
                  </a:lnTo>
                  <a:lnTo>
                    <a:pt x="14212" y="3365473"/>
                  </a:lnTo>
                  <a:lnTo>
                    <a:pt x="10461" y="3416204"/>
                  </a:lnTo>
                  <a:lnTo>
                    <a:pt x="7277" y="3467092"/>
                  </a:lnTo>
                  <a:lnTo>
                    <a:pt x="4666" y="3518133"/>
                  </a:lnTo>
                  <a:lnTo>
                    <a:pt x="2629" y="3569324"/>
                  </a:lnTo>
                  <a:lnTo>
                    <a:pt x="1170" y="3620662"/>
                  </a:lnTo>
                  <a:lnTo>
                    <a:pt x="293" y="3672144"/>
                  </a:lnTo>
                  <a:lnTo>
                    <a:pt x="0" y="3723767"/>
                  </a:lnTo>
                  <a:lnTo>
                    <a:pt x="305" y="3776485"/>
                  </a:lnTo>
                  <a:lnTo>
                    <a:pt x="1221" y="3829056"/>
                  </a:lnTo>
                  <a:lnTo>
                    <a:pt x="2742" y="3881478"/>
                  </a:lnTo>
                  <a:lnTo>
                    <a:pt x="4867" y="3933746"/>
                  </a:lnTo>
                  <a:lnTo>
                    <a:pt x="7591" y="3985857"/>
                  </a:lnTo>
                  <a:lnTo>
                    <a:pt x="10911" y="4037809"/>
                  </a:lnTo>
                  <a:lnTo>
                    <a:pt x="14823" y="4089596"/>
                  </a:lnTo>
                  <a:lnTo>
                    <a:pt x="19325" y="4141217"/>
                  </a:lnTo>
                  <a:lnTo>
                    <a:pt x="24413" y="4192668"/>
                  </a:lnTo>
                  <a:lnTo>
                    <a:pt x="30083" y="4243945"/>
                  </a:lnTo>
                  <a:lnTo>
                    <a:pt x="36333" y="4295045"/>
                  </a:lnTo>
                  <a:lnTo>
                    <a:pt x="43158" y="4345964"/>
                  </a:lnTo>
                  <a:lnTo>
                    <a:pt x="50556" y="4396700"/>
                  </a:lnTo>
                  <a:lnTo>
                    <a:pt x="58522" y="4447249"/>
                  </a:lnTo>
                  <a:lnTo>
                    <a:pt x="67055" y="4497607"/>
                  </a:lnTo>
                  <a:lnTo>
                    <a:pt x="76150" y="4547771"/>
                  </a:lnTo>
                  <a:lnTo>
                    <a:pt x="85803" y="4597738"/>
                  </a:lnTo>
                  <a:lnTo>
                    <a:pt x="96013" y="4647504"/>
                  </a:lnTo>
                  <a:lnTo>
                    <a:pt x="106774" y="4697066"/>
                  </a:lnTo>
                  <a:lnTo>
                    <a:pt x="118084" y="4746421"/>
                  </a:lnTo>
                  <a:lnTo>
                    <a:pt x="129940" y="4795564"/>
                  </a:lnTo>
                  <a:lnTo>
                    <a:pt x="142338" y="4844494"/>
                  </a:lnTo>
                  <a:lnTo>
                    <a:pt x="155274" y="4893206"/>
                  </a:lnTo>
                  <a:lnTo>
                    <a:pt x="168746" y="4941698"/>
                  </a:lnTo>
                  <a:lnTo>
                    <a:pt x="182750" y="4989964"/>
                  </a:lnTo>
                  <a:lnTo>
                    <a:pt x="197282" y="5038004"/>
                  </a:lnTo>
                  <a:lnTo>
                    <a:pt x="212340" y="5085812"/>
                  </a:lnTo>
                  <a:lnTo>
                    <a:pt x="227919" y="5133385"/>
                  </a:lnTo>
                  <a:lnTo>
                    <a:pt x="244017" y="5180721"/>
                  </a:lnTo>
                  <a:lnTo>
                    <a:pt x="260630" y="5227816"/>
                  </a:lnTo>
                  <a:lnTo>
                    <a:pt x="277754" y="5274666"/>
                  </a:lnTo>
                  <a:lnTo>
                    <a:pt x="295387" y="5321268"/>
                  </a:lnTo>
                  <a:lnTo>
                    <a:pt x="313525" y="5367619"/>
                  </a:lnTo>
                  <a:lnTo>
                    <a:pt x="332165" y="5413715"/>
                  </a:lnTo>
                  <a:lnTo>
                    <a:pt x="351302" y="5459553"/>
                  </a:lnTo>
                  <a:lnTo>
                    <a:pt x="370935" y="5505129"/>
                  </a:lnTo>
                  <a:lnTo>
                    <a:pt x="391059" y="5550441"/>
                  </a:lnTo>
                  <a:lnTo>
                    <a:pt x="411671" y="5595484"/>
                  </a:lnTo>
                  <a:lnTo>
                    <a:pt x="432767" y="5640256"/>
                  </a:lnTo>
                  <a:lnTo>
                    <a:pt x="454345" y="5684753"/>
                  </a:lnTo>
                  <a:lnTo>
                    <a:pt x="476401" y="5728971"/>
                  </a:lnTo>
                  <a:lnTo>
                    <a:pt x="498932" y="5772908"/>
                  </a:lnTo>
                  <a:lnTo>
                    <a:pt x="521934" y="5816559"/>
                  </a:lnTo>
                  <a:lnTo>
                    <a:pt x="545403" y="5859923"/>
                  </a:lnTo>
                  <a:lnTo>
                    <a:pt x="569337" y="5902994"/>
                  </a:lnTo>
                  <a:lnTo>
                    <a:pt x="593733" y="5945770"/>
                  </a:lnTo>
                  <a:lnTo>
                    <a:pt x="618586" y="5988247"/>
                  </a:lnTo>
                  <a:lnTo>
                    <a:pt x="643893" y="6030422"/>
                  </a:lnTo>
                  <a:lnTo>
                    <a:pt x="669651" y="6072292"/>
                  </a:lnTo>
                  <a:lnTo>
                    <a:pt x="695857" y="6113853"/>
                  </a:lnTo>
                  <a:lnTo>
                    <a:pt x="722507" y="6155102"/>
                  </a:lnTo>
                  <a:lnTo>
                    <a:pt x="749598" y="6196036"/>
                  </a:lnTo>
                  <a:lnTo>
                    <a:pt x="777126" y="6236651"/>
                  </a:lnTo>
                  <a:lnTo>
                    <a:pt x="805089" y="6276943"/>
                  </a:lnTo>
                  <a:lnTo>
                    <a:pt x="833482" y="6316910"/>
                  </a:lnTo>
                  <a:lnTo>
                    <a:pt x="862302" y="6356547"/>
                  </a:lnTo>
                  <a:lnTo>
                    <a:pt x="891547" y="6395852"/>
                  </a:lnTo>
                  <a:lnTo>
                    <a:pt x="921212" y="6434822"/>
                  </a:lnTo>
                  <a:lnTo>
                    <a:pt x="951295" y="6473452"/>
                  </a:lnTo>
                  <a:lnTo>
                    <a:pt x="981791" y="6511740"/>
                  </a:lnTo>
                  <a:lnTo>
                    <a:pt x="1012698" y="6549682"/>
                  </a:lnTo>
                  <a:lnTo>
                    <a:pt x="1292478" y="6857999"/>
                  </a:lnTo>
                  <a:lnTo>
                    <a:pt x="7615428" y="6857999"/>
                  </a:lnTo>
                  <a:lnTo>
                    <a:pt x="7615428" y="0"/>
                  </a:lnTo>
                  <a:close/>
                </a:path>
              </a:pathLst>
            </a:custGeom>
            <a:solidFill>
              <a:srgbClr val="FFFFFF"/>
            </a:solidFill>
          </p:spPr>
          <p:txBody>
            <a:bodyPr wrap="square" lIns="0" tIns="0" rIns="0" bIns="0" rtlCol="0"/>
            <a:lstStyle/>
            <a:p>
              <a:endParaRPr/>
            </a:p>
          </p:txBody>
        </p:sp>
        <p:sp>
          <p:nvSpPr>
            <p:cNvPr id="8" name="object 8"/>
            <p:cNvSpPr/>
            <p:nvPr/>
          </p:nvSpPr>
          <p:spPr>
            <a:xfrm>
              <a:off x="11783567" y="5783579"/>
              <a:ext cx="408940" cy="818515"/>
            </a:xfrm>
            <a:custGeom>
              <a:avLst/>
              <a:gdLst/>
              <a:ahLst/>
              <a:cxnLst/>
              <a:rect l="l" t="t" r="r" b="b"/>
              <a:pathLst>
                <a:path w="408940" h="818515">
                  <a:moveTo>
                    <a:pt x="408431" y="0"/>
                  </a:moveTo>
                  <a:lnTo>
                    <a:pt x="357377" y="3175"/>
                  </a:lnTo>
                  <a:lnTo>
                    <a:pt x="308101" y="12458"/>
                  </a:lnTo>
                  <a:lnTo>
                    <a:pt x="261111" y="27647"/>
                  </a:lnTo>
                  <a:lnTo>
                    <a:pt x="216407" y="48031"/>
                  </a:lnTo>
                  <a:lnTo>
                    <a:pt x="175005" y="73634"/>
                  </a:lnTo>
                  <a:lnTo>
                    <a:pt x="137159" y="103314"/>
                  </a:lnTo>
                  <a:lnTo>
                    <a:pt x="103124" y="137528"/>
                  </a:lnTo>
                  <a:lnTo>
                    <a:pt x="73278" y="175374"/>
                  </a:lnTo>
                  <a:lnTo>
                    <a:pt x="47878" y="217055"/>
                  </a:lnTo>
                  <a:lnTo>
                    <a:pt x="27431" y="261467"/>
                  </a:lnTo>
                  <a:lnTo>
                    <a:pt x="12446" y="308597"/>
                  </a:lnTo>
                  <a:lnTo>
                    <a:pt x="3175" y="357987"/>
                  </a:lnTo>
                  <a:lnTo>
                    <a:pt x="0" y="409194"/>
                  </a:lnTo>
                  <a:lnTo>
                    <a:pt x="888" y="435025"/>
                  </a:lnTo>
                  <a:lnTo>
                    <a:pt x="7238" y="485546"/>
                  </a:lnTo>
                  <a:lnTo>
                    <a:pt x="19303" y="533806"/>
                  </a:lnTo>
                  <a:lnTo>
                    <a:pt x="36956" y="579805"/>
                  </a:lnTo>
                  <a:lnTo>
                    <a:pt x="60198" y="622630"/>
                  </a:lnTo>
                  <a:lnTo>
                    <a:pt x="87629" y="662279"/>
                  </a:lnTo>
                  <a:lnTo>
                    <a:pt x="119633" y="698525"/>
                  </a:lnTo>
                  <a:lnTo>
                    <a:pt x="155701" y="730478"/>
                  </a:lnTo>
                  <a:lnTo>
                    <a:pt x="195199" y="758342"/>
                  </a:lnTo>
                  <a:lnTo>
                    <a:pt x="238378" y="781227"/>
                  </a:lnTo>
                  <a:lnTo>
                    <a:pt x="283972" y="799122"/>
                  </a:lnTo>
                  <a:lnTo>
                    <a:pt x="332358" y="811364"/>
                  </a:lnTo>
                  <a:lnTo>
                    <a:pt x="382777" y="817702"/>
                  </a:lnTo>
                  <a:lnTo>
                    <a:pt x="408431" y="818388"/>
                  </a:lnTo>
                  <a:lnTo>
                    <a:pt x="408431" y="0"/>
                  </a:lnTo>
                  <a:close/>
                </a:path>
              </a:pathLst>
            </a:custGeom>
            <a:solidFill>
              <a:srgbClr val="252525"/>
            </a:solidFill>
          </p:spPr>
          <p:txBody>
            <a:bodyPr wrap="square" lIns="0" tIns="0" rIns="0" bIns="0" rtlCol="0"/>
            <a:lstStyle/>
            <a:p>
              <a:endParaRPr/>
            </a:p>
          </p:txBody>
        </p:sp>
        <p:sp>
          <p:nvSpPr>
            <p:cNvPr id="9" name="object 9"/>
            <p:cNvSpPr/>
            <p:nvPr/>
          </p:nvSpPr>
          <p:spPr>
            <a:xfrm>
              <a:off x="5820155" y="1444752"/>
              <a:ext cx="5610225" cy="1285240"/>
            </a:xfrm>
            <a:custGeom>
              <a:avLst/>
              <a:gdLst/>
              <a:ahLst/>
              <a:cxnLst/>
              <a:rect l="l" t="t" r="r" b="b"/>
              <a:pathLst>
                <a:path w="5610225" h="1285239">
                  <a:moveTo>
                    <a:pt x="5395722" y="0"/>
                  </a:moveTo>
                  <a:lnTo>
                    <a:pt x="214122" y="0"/>
                  </a:lnTo>
                  <a:lnTo>
                    <a:pt x="165031" y="5656"/>
                  </a:lnTo>
                  <a:lnTo>
                    <a:pt x="119965" y="21766"/>
                  </a:lnTo>
                  <a:lnTo>
                    <a:pt x="80207" y="47046"/>
                  </a:lnTo>
                  <a:lnTo>
                    <a:pt x="47046" y="80207"/>
                  </a:lnTo>
                  <a:lnTo>
                    <a:pt x="21766" y="119965"/>
                  </a:lnTo>
                  <a:lnTo>
                    <a:pt x="5656" y="165031"/>
                  </a:lnTo>
                  <a:lnTo>
                    <a:pt x="0" y="214122"/>
                  </a:lnTo>
                  <a:lnTo>
                    <a:pt x="0" y="1070610"/>
                  </a:lnTo>
                  <a:lnTo>
                    <a:pt x="5656" y="1119700"/>
                  </a:lnTo>
                  <a:lnTo>
                    <a:pt x="21766" y="1164766"/>
                  </a:lnTo>
                  <a:lnTo>
                    <a:pt x="47046" y="1204524"/>
                  </a:lnTo>
                  <a:lnTo>
                    <a:pt x="80207" y="1237685"/>
                  </a:lnTo>
                  <a:lnTo>
                    <a:pt x="119965" y="1262965"/>
                  </a:lnTo>
                  <a:lnTo>
                    <a:pt x="165031" y="1279075"/>
                  </a:lnTo>
                  <a:lnTo>
                    <a:pt x="214122" y="1284732"/>
                  </a:lnTo>
                  <a:lnTo>
                    <a:pt x="5395722" y="1284732"/>
                  </a:lnTo>
                  <a:lnTo>
                    <a:pt x="5444812" y="1279075"/>
                  </a:lnTo>
                  <a:lnTo>
                    <a:pt x="5489878" y="1262965"/>
                  </a:lnTo>
                  <a:lnTo>
                    <a:pt x="5529636" y="1237685"/>
                  </a:lnTo>
                  <a:lnTo>
                    <a:pt x="5562797" y="1204524"/>
                  </a:lnTo>
                  <a:lnTo>
                    <a:pt x="5588077" y="1164766"/>
                  </a:lnTo>
                  <a:lnTo>
                    <a:pt x="5604187" y="1119700"/>
                  </a:lnTo>
                  <a:lnTo>
                    <a:pt x="5609844" y="1070610"/>
                  </a:lnTo>
                  <a:lnTo>
                    <a:pt x="5609844" y="214122"/>
                  </a:lnTo>
                  <a:lnTo>
                    <a:pt x="5604187" y="165031"/>
                  </a:lnTo>
                  <a:lnTo>
                    <a:pt x="5588077" y="119965"/>
                  </a:lnTo>
                  <a:lnTo>
                    <a:pt x="5562797" y="80207"/>
                  </a:lnTo>
                  <a:lnTo>
                    <a:pt x="5529636" y="47046"/>
                  </a:lnTo>
                  <a:lnTo>
                    <a:pt x="5489878" y="21766"/>
                  </a:lnTo>
                  <a:lnTo>
                    <a:pt x="5444812" y="5656"/>
                  </a:lnTo>
                  <a:lnTo>
                    <a:pt x="5395722" y="0"/>
                  </a:lnTo>
                  <a:close/>
                </a:path>
              </a:pathLst>
            </a:custGeom>
            <a:solidFill>
              <a:srgbClr val="E10D64"/>
            </a:solidFill>
          </p:spPr>
          <p:txBody>
            <a:bodyPr wrap="square" lIns="0" tIns="0" rIns="0" bIns="0" rtlCol="0"/>
            <a:lstStyle/>
            <a:p>
              <a:endParaRPr/>
            </a:p>
          </p:txBody>
        </p:sp>
        <p:sp>
          <p:nvSpPr>
            <p:cNvPr id="10" name="object 10"/>
            <p:cNvSpPr/>
            <p:nvPr/>
          </p:nvSpPr>
          <p:spPr>
            <a:xfrm>
              <a:off x="5820155" y="1444752"/>
              <a:ext cx="5610225" cy="1285240"/>
            </a:xfrm>
            <a:custGeom>
              <a:avLst/>
              <a:gdLst/>
              <a:ahLst/>
              <a:cxnLst/>
              <a:rect l="l" t="t" r="r" b="b"/>
              <a:pathLst>
                <a:path w="5610225" h="1285239">
                  <a:moveTo>
                    <a:pt x="0" y="214122"/>
                  </a:moveTo>
                  <a:lnTo>
                    <a:pt x="5656" y="165031"/>
                  </a:lnTo>
                  <a:lnTo>
                    <a:pt x="21766" y="119965"/>
                  </a:lnTo>
                  <a:lnTo>
                    <a:pt x="47046" y="80207"/>
                  </a:lnTo>
                  <a:lnTo>
                    <a:pt x="80207" y="47046"/>
                  </a:lnTo>
                  <a:lnTo>
                    <a:pt x="119965" y="21766"/>
                  </a:lnTo>
                  <a:lnTo>
                    <a:pt x="165031" y="5656"/>
                  </a:lnTo>
                  <a:lnTo>
                    <a:pt x="214122" y="0"/>
                  </a:lnTo>
                  <a:lnTo>
                    <a:pt x="5395722" y="0"/>
                  </a:lnTo>
                  <a:lnTo>
                    <a:pt x="5444812" y="5656"/>
                  </a:lnTo>
                  <a:lnTo>
                    <a:pt x="5489878" y="21766"/>
                  </a:lnTo>
                  <a:lnTo>
                    <a:pt x="5529636" y="47046"/>
                  </a:lnTo>
                  <a:lnTo>
                    <a:pt x="5562797" y="80207"/>
                  </a:lnTo>
                  <a:lnTo>
                    <a:pt x="5588077" y="119965"/>
                  </a:lnTo>
                  <a:lnTo>
                    <a:pt x="5604187" y="165031"/>
                  </a:lnTo>
                  <a:lnTo>
                    <a:pt x="5609844" y="214122"/>
                  </a:lnTo>
                  <a:lnTo>
                    <a:pt x="5609844" y="1070610"/>
                  </a:lnTo>
                  <a:lnTo>
                    <a:pt x="5604187" y="1119700"/>
                  </a:lnTo>
                  <a:lnTo>
                    <a:pt x="5588077" y="1164766"/>
                  </a:lnTo>
                  <a:lnTo>
                    <a:pt x="5562797" y="1204524"/>
                  </a:lnTo>
                  <a:lnTo>
                    <a:pt x="5529636" y="1237685"/>
                  </a:lnTo>
                  <a:lnTo>
                    <a:pt x="5489878" y="1262965"/>
                  </a:lnTo>
                  <a:lnTo>
                    <a:pt x="5444812" y="1279075"/>
                  </a:lnTo>
                  <a:lnTo>
                    <a:pt x="5395722" y="1284732"/>
                  </a:lnTo>
                  <a:lnTo>
                    <a:pt x="214122" y="1284732"/>
                  </a:lnTo>
                  <a:lnTo>
                    <a:pt x="165031" y="1279075"/>
                  </a:lnTo>
                  <a:lnTo>
                    <a:pt x="119965" y="1262965"/>
                  </a:lnTo>
                  <a:lnTo>
                    <a:pt x="80207" y="1237685"/>
                  </a:lnTo>
                  <a:lnTo>
                    <a:pt x="47046" y="1204524"/>
                  </a:lnTo>
                  <a:lnTo>
                    <a:pt x="21766" y="1164766"/>
                  </a:lnTo>
                  <a:lnTo>
                    <a:pt x="5656" y="1119700"/>
                  </a:lnTo>
                  <a:lnTo>
                    <a:pt x="0" y="1070610"/>
                  </a:lnTo>
                  <a:lnTo>
                    <a:pt x="0" y="214122"/>
                  </a:lnTo>
                  <a:close/>
                </a:path>
              </a:pathLst>
            </a:custGeom>
            <a:ln w="12700">
              <a:solidFill>
                <a:srgbClr val="FFFFFF"/>
              </a:solidFill>
            </a:ln>
          </p:spPr>
          <p:txBody>
            <a:bodyPr wrap="square" lIns="0" tIns="0" rIns="0" bIns="0" rtlCol="0"/>
            <a:lstStyle/>
            <a:p>
              <a:endParaRPr/>
            </a:p>
          </p:txBody>
        </p:sp>
      </p:grpSp>
      <p:sp>
        <p:nvSpPr>
          <p:cNvPr id="11" name="object 11"/>
          <p:cNvSpPr txBox="1"/>
          <p:nvPr/>
        </p:nvSpPr>
        <p:spPr>
          <a:xfrm>
            <a:off x="5940044" y="1531365"/>
            <a:ext cx="5222240" cy="1060450"/>
          </a:xfrm>
          <a:prstGeom prst="rect">
            <a:avLst/>
          </a:prstGeom>
        </p:spPr>
        <p:txBody>
          <a:bodyPr vert="horz" wrap="square" lIns="0" tIns="33655" rIns="0" bIns="0" rtlCol="0">
            <a:spAutoFit/>
          </a:bodyPr>
          <a:lstStyle/>
          <a:p>
            <a:pPr marL="12700" marR="5080">
              <a:lnSpc>
                <a:spcPct val="92400"/>
              </a:lnSpc>
              <a:spcBef>
                <a:spcPts val="265"/>
              </a:spcBef>
            </a:pPr>
            <a:r>
              <a:rPr sz="1800" spc="-25" dirty="0">
                <a:solidFill>
                  <a:srgbClr val="FFFFFF"/>
                </a:solidFill>
                <a:latin typeface="Arial"/>
                <a:cs typeface="Arial"/>
              </a:rPr>
              <a:t>Bệnh </a:t>
            </a:r>
            <a:r>
              <a:rPr sz="1800" spc="-80" dirty="0">
                <a:solidFill>
                  <a:srgbClr val="FFFFFF"/>
                </a:solidFill>
                <a:latin typeface="Arial"/>
                <a:cs typeface="Arial"/>
              </a:rPr>
              <a:t>SXH </a:t>
            </a:r>
            <a:r>
              <a:rPr sz="1800" spc="114" dirty="0">
                <a:solidFill>
                  <a:srgbClr val="FFFFFF"/>
                </a:solidFill>
                <a:latin typeface="Arial"/>
                <a:cs typeface="Arial"/>
              </a:rPr>
              <a:t>do </a:t>
            </a:r>
            <a:r>
              <a:rPr sz="1800" dirty="0">
                <a:solidFill>
                  <a:srgbClr val="FFFFFF"/>
                </a:solidFill>
                <a:latin typeface="Arial"/>
                <a:cs typeface="Arial"/>
              </a:rPr>
              <a:t>virus </a:t>
            </a:r>
            <a:r>
              <a:rPr sz="1800" spc="55" dirty="0">
                <a:solidFill>
                  <a:srgbClr val="FFFFFF"/>
                </a:solidFill>
                <a:latin typeface="Arial"/>
                <a:cs typeface="Arial"/>
              </a:rPr>
              <a:t>Dengue </a:t>
            </a:r>
            <a:r>
              <a:rPr sz="1800" spc="-60" dirty="0">
                <a:solidFill>
                  <a:srgbClr val="FFFFFF"/>
                </a:solidFill>
                <a:latin typeface="Arial"/>
                <a:cs typeface="Arial"/>
              </a:rPr>
              <a:t>( </a:t>
            </a:r>
            <a:r>
              <a:rPr sz="1800" spc="30" dirty="0">
                <a:solidFill>
                  <a:srgbClr val="FFFFFF"/>
                </a:solidFill>
                <a:latin typeface="Arial"/>
                <a:cs typeface="Arial"/>
              </a:rPr>
              <a:t>Đen- </a:t>
            </a:r>
            <a:r>
              <a:rPr sz="1800" spc="-25" dirty="0">
                <a:solidFill>
                  <a:srgbClr val="FFFFFF"/>
                </a:solidFill>
                <a:latin typeface="Arial"/>
                <a:cs typeface="Arial"/>
              </a:rPr>
              <a:t>gơ) </a:t>
            </a:r>
            <a:r>
              <a:rPr sz="1800" spc="20" dirty="0">
                <a:solidFill>
                  <a:srgbClr val="FFFFFF"/>
                </a:solidFill>
                <a:latin typeface="Arial"/>
                <a:cs typeface="Arial"/>
              </a:rPr>
              <a:t>gây </a:t>
            </a:r>
            <a:r>
              <a:rPr sz="1800" spc="15" dirty="0">
                <a:solidFill>
                  <a:srgbClr val="FFFFFF"/>
                </a:solidFill>
                <a:latin typeface="Arial"/>
                <a:cs typeface="Arial"/>
              </a:rPr>
              <a:t>nên.  </a:t>
            </a:r>
            <a:r>
              <a:rPr sz="1800" spc="-20" dirty="0">
                <a:solidFill>
                  <a:srgbClr val="FFFFFF"/>
                </a:solidFill>
                <a:latin typeface="Arial"/>
                <a:cs typeface="Arial"/>
              </a:rPr>
              <a:t>Virus</a:t>
            </a:r>
            <a:r>
              <a:rPr sz="1800" spc="-50" dirty="0">
                <a:solidFill>
                  <a:srgbClr val="FFFFFF"/>
                </a:solidFill>
                <a:latin typeface="Arial"/>
                <a:cs typeface="Arial"/>
              </a:rPr>
              <a:t> </a:t>
            </a:r>
            <a:r>
              <a:rPr sz="1800" spc="55" dirty="0">
                <a:solidFill>
                  <a:srgbClr val="FFFFFF"/>
                </a:solidFill>
                <a:latin typeface="Arial"/>
                <a:cs typeface="Arial"/>
              </a:rPr>
              <a:t>Dengue</a:t>
            </a:r>
            <a:r>
              <a:rPr sz="1800" spc="-55" dirty="0">
                <a:solidFill>
                  <a:srgbClr val="FFFFFF"/>
                </a:solidFill>
                <a:latin typeface="Arial"/>
                <a:cs typeface="Arial"/>
              </a:rPr>
              <a:t> </a:t>
            </a:r>
            <a:r>
              <a:rPr sz="1800" spc="-5" dirty="0">
                <a:solidFill>
                  <a:srgbClr val="FFFFFF"/>
                </a:solidFill>
                <a:latin typeface="Arial"/>
                <a:cs typeface="Arial"/>
              </a:rPr>
              <a:t>lây</a:t>
            </a:r>
            <a:r>
              <a:rPr sz="1800" spc="-50" dirty="0">
                <a:solidFill>
                  <a:srgbClr val="FFFFFF"/>
                </a:solidFill>
                <a:latin typeface="Arial"/>
                <a:cs typeface="Arial"/>
              </a:rPr>
              <a:t> </a:t>
            </a:r>
            <a:r>
              <a:rPr sz="1800" spc="10" dirty="0">
                <a:solidFill>
                  <a:srgbClr val="FFFFFF"/>
                </a:solidFill>
                <a:latin typeface="Arial"/>
                <a:cs typeface="Arial"/>
              </a:rPr>
              <a:t>truyền</a:t>
            </a:r>
            <a:r>
              <a:rPr sz="1800" spc="-60" dirty="0">
                <a:solidFill>
                  <a:srgbClr val="FFFFFF"/>
                </a:solidFill>
                <a:latin typeface="Arial"/>
                <a:cs typeface="Arial"/>
              </a:rPr>
              <a:t> </a:t>
            </a:r>
            <a:r>
              <a:rPr sz="1800" spc="-25" dirty="0">
                <a:solidFill>
                  <a:srgbClr val="FFFFFF"/>
                </a:solidFill>
                <a:latin typeface="Arial"/>
                <a:cs typeface="Arial"/>
              </a:rPr>
              <a:t>từ</a:t>
            </a:r>
            <a:r>
              <a:rPr sz="1800" spc="-65" dirty="0">
                <a:solidFill>
                  <a:srgbClr val="FFFFFF"/>
                </a:solidFill>
                <a:latin typeface="Arial"/>
                <a:cs typeface="Arial"/>
              </a:rPr>
              <a:t> </a:t>
            </a:r>
            <a:r>
              <a:rPr sz="1800" spc="-10" dirty="0">
                <a:solidFill>
                  <a:srgbClr val="FFFFFF"/>
                </a:solidFill>
                <a:latin typeface="Arial"/>
                <a:cs typeface="Arial"/>
              </a:rPr>
              <a:t>người</a:t>
            </a:r>
            <a:r>
              <a:rPr sz="1800" spc="-55" dirty="0">
                <a:solidFill>
                  <a:srgbClr val="FFFFFF"/>
                </a:solidFill>
                <a:latin typeface="Arial"/>
                <a:cs typeface="Arial"/>
              </a:rPr>
              <a:t> </a:t>
            </a:r>
            <a:r>
              <a:rPr sz="1800" spc="30" dirty="0">
                <a:solidFill>
                  <a:srgbClr val="FFFFFF"/>
                </a:solidFill>
                <a:latin typeface="Arial"/>
                <a:cs typeface="Arial"/>
              </a:rPr>
              <a:t>bệnh</a:t>
            </a:r>
            <a:r>
              <a:rPr sz="1800" spc="-50" dirty="0">
                <a:solidFill>
                  <a:srgbClr val="FFFFFF"/>
                </a:solidFill>
                <a:latin typeface="Arial"/>
                <a:cs typeface="Arial"/>
              </a:rPr>
              <a:t> </a:t>
            </a:r>
            <a:r>
              <a:rPr sz="1800" spc="10" dirty="0">
                <a:solidFill>
                  <a:srgbClr val="FFFFFF"/>
                </a:solidFill>
                <a:latin typeface="Arial"/>
                <a:cs typeface="Arial"/>
              </a:rPr>
              <a:t>sang</a:t>
            </a:r>
            <a:r>
              <a:rPr sz="1800" spc="-50" dirty="0">
                <a:solidFill>
                  <a:srgbClr val="FFFFFF"/>
                </a:solidFill>
                <a:latin typeface="Arial"/>
                <a:cs typeface="Arial"/>
              </a:rPr>
              <a:t> </a:t>
            </a:r>
            <a:r>
              <a:rPr sz="1800" spc="-10" dirty="0">
                <a:solidFill>
                  <a:srgbClr val="FFFFFF"/>
                </a:solidFill>
                <a:latin typeface="Arial"/>
                <a:cs typeface="Arial"/>
              </a:rPr>
              <a:t>người  </a:t>
            </a:r>
            <a:r>
              <a:rPr sz="1800" spc="25" dirty="0">
                <a:solidFill>
                  <a:srgbClr val="FFFFFF"/>
                </a:solidFill>
                <a:latin typeface="Arial"/>
                <a:cs typeface="Arial"/>
              </a:rPr>
              <a:t>lành </a:t>
            </a:r>
            <a:r>
              <a:rPr sz="1800" spc="45" dirty="0">
                <a:solidFill>
                  <a:srgbClr val="FFFFFF"/>
                </a:solidFill>
                <a:latin typeface="Arial"/>
                <a:cs typeface="Arial"/>
              </a:rPr>
              <a:t>qua </a:t>
            </a:r>
            <a:r>
              <a:rPr sz="1800" spc="40" dirty="0">
                <a:solidFill>
                  <a:srgbClr val="FFFFFF"/>
                </a:solidFill>
                <a:latin typeface="Arial"/>
                <a:cs typeface="Arial"/>
              </a:rPr>
              <a:t>loài </a:t>
            </a:r>
            <a:r>
              <a:rPr sz="1800" spc="25" dirty="0">
                <a:solidFill>
                  <a:srgbClr val="FFFFFF"/>
                </a:solidFill>
                <a:latin typeface="Arial"/>
                <a:cs typeface="Arial"/>
              </a:rPr>
              <a:t>muỗi </a:t>
            </a:r>
            <a:r>
              <a:rPr sz="1800" spc="45" dirty="0">
                <a:solidFill>
                  <a:srgbClr val="FFFFFF"/>
                </a:solidFill>
                <a:latin typeface="Arial"/>
                <a:cs typeface="Arial"/>
              </a:rPr>
              <a:t>có tên </a:t>
            </a:r>
            <a:r>
              <a:rPr sz="1800" spc="5" dirty="0">
                <a:solidFill>
                  <a:srgbClr val="FFFFFF"/>
                </a:solidFill>
                <a:latin typeface="Arial"/>
                <a:cs typeface="Arial"/>
              </a:rPr>
              <a:t>là </a:t>
            </a:r>
            <a:r>
              <a:rPr sz="1800" spc="30" dirty="0">
                <a:solidFill>
                  <a:srgbClr val="FFFFFF"/>
                </a:solidFill>
                <a:latin typeface="Arial"/>
                <a:cs typeface="Arial"/>
              </a:rPr>
              <a:t>Aedes </a:t>
            </a:r>
            <a:r>
              <a:rPr sz="1800" spc="45" dirty="0">
                <a:solidFill>
                  <a:srgbClr val="FFFFFF"/>
                </a:solidFill>
                <a:latin typeface="Arial"/>
                <a:cs typeface="Arial"/>
              </a:rPr>
              <a:t>aegypti </a:t>
            </a:r>
            <a:r>
              <a:rPr sz="1800" spc="-60" dirty="0">
                <a:solidFill>
                  <a:srgbClr val="FFFFFF"/>
                </a:solidFill>
                <a:latin typeface="Arial"/>
                <a:cs typeface="Arial"/>
              </a:rPr>
              <a:t>( </a:t>
            </a:r>
            <a:r>
              <a:rPr sz="1800" spc="30" dirty="0">
                <a:solidFill>
                  <a:srgbClr val="FFFFFF"/>
                </a:solidFill>
                <a:latin typeface="Arial"/>
                <a:cs typeface="Arial"/>
              </a:rPr>
              <a:t>An-  </a:t>
            </a:r>
            <a:r>
              <a:rPr sz="1800" spc="25" dirty="0">
                <a:solidFill>
                  <a:srgbClr val="FFFFFF"/>
                </a:solidFill>
                <a:latin typeface="Arial"/>
                <a:cs typeface="Arial"/>
              </a:rPr>
              <a:t>des-ê-gyp-ti) </a:t>
            </a:r>
            <a:r>
              <a:rPr sz="1800" dirty="0">
                <a:solidFill>
                  <a:srgbClr val="FFFFFF"/>
                </a:solidFill>
                <a:latin typeface="Arial"/>
                <a:cs typeface="Arial"/>
              </a:rPr>
              <a:t>thường </a:t>
            </a:r>
            <a:r>
              <a:rPr sz="1800" spc="-30" dirty="0">
                <a:solidFill>
                  <a:srgbClr val="FFFFFF"/>
                </a:solidFill>
                <a:latin typeface="Arial"/>
                <a:cs typeface="Arial"/>
              </a:rPr>
              <a:t>được </a:t>
            </a:r>
            <a:r>
              <a:rPr sz="1800" spc="40" dirty="0">
                <a:solidFill>
                  <a:srgbClr val="FFFFFF"/>
                </a:solidFill>
                <a:latin typeface="Arial"/>
                <a:cs typeface="Arial"/>
              </a:rPr>
              <a:t>gọi</a:t>
            </a:r>
            <a:r>
              <a:rPr sz="1800" spc="-355" dirty="0">
                <a:solidFill>
                  <a:srgbClr val="FFFFFF"/>
                </a:solidFill>
                <a:latin typeface="Arial"/>
                <a:cs typeface="Arial"/>
              </a:rPr>
              <a:t> </a:t>
            </a:r>
            <a:r>
              <a:rPr sz="1800" spc="5" dirty="0">
                <a:solidFill>
                  <a:srgbClr val="FFFFFF"/>
                </a:solidFill>
                <a:latin typeface="Arial"/>
                <a:cs typeface="Arial"/>
              </a:rPr>
              <a:t>là </a:t>
            </a:r>
            <a:r>
              <a:rPr sz="1800" spc="25" dirty="0">
                <a:solidFill>
                  <a:srgbClr val="FFFFFF"/>
                </a:solidFill>
                <a:latin typeface="Arial"/>
                <a:cs typeface="Arial"/>
              </a:rPr>
              <a:t>muỗi </a:t>
            </a:r>
            <a:r>
              <a:rPr sz="1800" spc="-45" dirty="0">
                <a:solidFill>
                  <a:srgbClr val="FFFFFF"/>
                </a:solidFill>
                <a:latin typeface="Arial"/>
                <a:cs typeface="Arial"/>
              </a:rPr>
              <a:t>vằn.</a:t>
            </a:r>
            <a:endParaRPr sz="1800">
              <a:latin typeface="Arial"/>
              <a:cs typeface="Arial"/>
            </a:endParaRPr>
          </a:p>
        </p:txBody>
      </p:sp>
      <p:grpSp>
        <p:nvGrpSpPr>
          <p:cNvPr id="12" name="object 12"/>
          <p:cNvGrpSpPr/>
          <p:nvPr/>
        </p:nvGrpSpPr>
        <p:grpSpPr>
          <a:xfrm>
            <a:off x="5813805" y="2774950"/>
            <a:ext cx="5622925" cy="1297940"/>
            <a:chOff x="5813805" y="2774950"/>
            <a:chExt cx="5622925" cy="1297940"/>
          </a:xfrm>
        </p:grpSpPr>
        <p:sp>
          <p:nvSpPr>
            <p:cNvPr id="13" name="object 13"/>
            <p:cNvSpPr/>
            <p:nvPr/>
          </p:nvSpPr>
          <p:spPr>
            <a:xfrm>
              <a:off x="5820155" y="2781300"/>
              <a:ext cx="5610225" cy="1285240"/>
            </a:xfrm>
            <a:custGeom>
              <a:avLst/>
              <a:gdLst/>
              <a:ahLst/>
              <a:cxnLst/>
              <a:rect l="l" t="t" r="r" b="b"/>
              <a:pathLst>
                <a:path w="5610225" h="1285239">
                  <a:moveTo>
                    <a:pt x="5395722" y="0"/>
                  </a:moveTo>
                  <a:lnTo>
                    <a:pt x="214122" y="0"/>
                  </a:lnTo>
                  <a:lnTo>
                    <a:pt x="165031" y="5656"/>
                  </a:lnTo>
                  <a:lnTo>
                    <a:pt x="119965" y="21766"/>
                  </a:lnTo>
                  <a:lnTo>
                    <a:pt x="80207" y="47046"/>
                  </a:lnTo>
                  <a:lnTo>
                    <a:pt x="47046" y="80207"/>
                  </a:lnTo>
                  <a:lnTo>
                    <a:pt x="21766" y="119965"/>
                  </a:lnTo>
                  <a:lnTo>
                    <a:pt x="5656" y="165031"/>
                  </a:lnTo>
                  <a:lnTo>
                    <a:pt x="0" y="214122"/>
                  </a:lnTo>
                  <a:lnTo>
                    <a:pt x="0" y="1070610"/>
                  </a:lnTo>
                  <a:lnTo>
                    <a:pt x="5656" y="1119700"/>
                  </a:lnTo>
                  <a:lnTo>
                    <a:pt x="21766" y="1164766"/>
                  </a:lnTo>
                  <a:lnTo>
                    <a:pt x="47046" y="1204524"/>
                  </a:lnTo>
                  <a:lnTo>
                    <a:pt x="80207" y="1237685"/>
                  </a:lnTo>
                  <a:lnTo>
                    <a:pt x="119965" y="1262965"/>
                  </a:lnTo>
                  <a:lnTo>
                    <a:pt x="165031" y="1279075"/>
                  </a:lnTo>
                  <a:lnTo>
                    <a:pt x="214122" y="1284732"/>
                  </a:lnTo>
                  <a:lnTo>
                    <a:pt x="5395722" y="1284732"/>
                  </a:lnTo>
                  <a:lnTo>
                    <a:pt x="5444812" y="1279075"/>
                  </a:lnTo>
                  <a:lnTo>
                    <a:pt x="5489878" y="1262965"/>
                  </a:lnTo>
                  <a:lnTo>
                    <a:pt x="5529636" y="1237685"/>
                  </a:lnTo>
                  <a:lnTo>
                    <a:pt x="5562797" y="1204524"/>
                  </a:lnTo>
                  <a:lnTo>
                    <a:pt x="5588077" y="1164766"/>
                  </a:lnTo>
                  <a:lnTo>
                    <a:pt x="5604187" y="1119700"/>
                  </a:lnTo>
                  <a:lnTo>
                    <a:pt x="5609844" y="1070610"/>
                  </a:lnTo>
                  <a:lnTo>
                    <a:pt x="5609844" y="214122"/>
                  </a:lnTo>
                  <a:lnTo>
                    <a:pt x="5604187" y="165031"/>
                  </a:lnTo>
                  <a:lnTo>
                    <a:pt x="5588077" y="119965"/>
                  </a:lnTo>
                  <a:lnTo>
                    <a:pt x="5562797" y="80207"/>
                  </a:lnTo>
                  <a:lnTo>
                    <a:pt x="5529636" y="47046"/>
                  </a:lnTo>
                  <a:lnTo>
                    <a:pt x="5489878" y="21766"/>
                  </a:lnTo>
                  <a:lnTo>
                    <a:pt x="5444812" y="5656"/>
                  </a:lnTo>
                  <a:lnTo>
                    <a:pt x="5395722" y="0"/>
                  </a:lnTo>
                  <a:close/>
                </a:path>
              </a:pathLst>
            </a:custGeom>
            <a:solidFill>
              <a:srgbClr val="12E4F1"/>
            </a:solidFill>
          </p:spPr>
          <p:txBody>
            <a:bodyPr wrap="square" lIns="0" tIns="0" rIns="0" bIns="0" rtlCol="0"/>
            <a:lstStyle/>
            <a:p>
              <a:endParaRPr/>
            </a:p>
          </p:txBody>
        </p:sp>
        <p:sp>
          <p:nvSpPr>
            <p:cNvPr id="14" name="object 14"/>
            <p:cNvSpPr/>
            <p:nvPr/>
          </p:nvSpPr>
          <p:spPr>
            <a:xfrm>
              <a:off x="5820155" y="2781300"/>
              <a:ext cx="5610225" cy="1285240"/>
            </a:xfrm>
            <a:custGeom>
              <a:avLst/>
              <a:gdLst/>
              <a:ahLst/>
              <a:cxnLst/>
              <a:rect l="l" t="t" r="r" b="b"/>
              <a:pathLst>
                <a:path w="5610225" h="1285239">
                  <a:moveTo>
                    <a:pt x="0" y="214122"/>
                  </a:moveTo>
                  <a:lnTo>
                    <a:pt x="5656" y="165031"/>
                  </a:lnTo>
                  <a:lnTo>
                    <a:pt x="21766" y="119965"/>
                  </a:lnTo>
                  <a:lnTo>
                    <a:pt x="47046" y="80207"/>
                  </a:lnTo>
                  <a:lnTo>
                    <a:pt x="80207" y="47046"/>
                  </a:lnTo>
                  <a:lnTo>
                    <a:pt x="119965" y="21766"/>
                  </a:lnTo>
                  <a:lnTo>
                    <a:pt x="165031" y="5656"/>
                  </a:lnTo>
                  <a:lnTo>
                    <a:pt x="214122" y="0"/>
                  </a:lnTo>
                  <a:lnTo>
                    <a:pt x="5395722" y="0"/>
                  </a:lnTo>
                  <a:lnTo>
                    <a:pt x="5444812" y="5656"/>
                  </a:lnTo>
                  <a:lnTo>
                    <a:pt x="5489878" y="21766"/>
                  </a:lnTo>
                  <a:lnTo>
                    <a:pt x="5529636" y="47046"/>
                  </a:lnTo>
                  <a:lnTo>
                    <a:pt x="5562797" y="80207"/>
                  </a:lnTo>
                  <a:lnTo>
                    <a:pt x="5588077" y="119965"/>
                  </a:lnTo>
                  <a:lnTo>
                    <a:pt x="5604187" y="165031"/>
                  </a:lnTo>
                  <a:lnTo>
                    <a:pt x="5609844" y="214122"/>
                  </a:lnTo>
                  <a:lnTo>
                    <a:pt x="5609844" y="1070610"/>
                  </a:lnTo>
                  <a:lnTo>
                    <a:pt x="5604187" y="1119700"/>
                  </a:lnTo>
                  <a:lnTo>
                    <a:pt x="5588077" y="1164766"/>
                  </a:lnTo>
                  <a:lnTo>
                    <a:pt x="5562797" y="1204524"/>
                  </a:lnTo>
                  <a:lnTo>
                    <a:pt x="5529636" y="1237685"/>
                  </a:lnTo>
                  <a:lnTo>
                    <a:pt x="5489878" y="1262965"/>
                  </a:lnTo>
                  <a:lnTo>
                    <a:pt x="5444812" y="1279075"/>
                  </a:lnTo>
                  <a:lnTo>
                    <a:pt x="5395722" y="1284732"/>
                  </a:lnTo>
                  <a:lnTo>
                    <a:pt x="214122" y="1284732"/>
                  </a:lnTo>
                  <a:lnTo>
                    <a:pt x="165031" y="1279075"/>
                  </a:lnTo>
                  <a:lnTo>
                    <a:pt x="119965" y="1262965"/>
                  </a:lnTo>
                  <a:lnTo>
                    <a:pt x="80207" y="1237685"/>
                  </a:lnTo>
                  <a:lnTo>
                    <a:pt x="47046" y="1204524"/>
                  </a:lnTo>
                  <a:lnTo>
                    <a:pt x="21766" y="1164766"/>
                  </a:lnTo>
                  <a:lnTo>
                    <a:pt x="5656" y="1119700"/>
                  </a:lnTo>
                  <a:lnTo>
                    <a:pt x="0" y="1070610"/>
                  </a:lnTo>
                  <a:lnTo>
                    <a:pt x="0" y="214122"/>
                  </a:lnTo>
                  <a:close/>
                </a:path>
              </a:pathLst>
            </a:custGeom>
            <a:ln w="12699">
              <a:solidFill>
                <a:srgbClr val="FFFFFF"/>
              </a:solidFill>
            </a:ln>
          </p:spPr>
          <p:txBody>
            <a:bodyPr wrap="square" lIns="0" tIns="0" rIns="0" bIns="0" rtlCol="0"/>
            <a:lstStyle/>
            <a:p>
              <a:endParaRPr/>
            </a:p>
          </p:txBody>
        </p:sp>
      </p:grpSp>
      <p:sp>
        <p:nvSpPr>
          <p:cNvPr id="15" name="object 15"/>
          <p:cNvSpPr txBox="1"/>
          <p:nvPr/>
        </p:nvSpPr>
        <p:spPr>
          <a:xfrm>
            <a:off x="5940044" y="2996946"/>
            <a:ext cx="5231130" cy="807720"/>
          </a:xfrm>
          <a:prstGeom prst="rect">
            <a:avLst/>
          </a:prstGeom>
        </p:spPr>
        <p:txBody>
          <a:bodyPr vert="horz" wrap="square" lIns="0" tIns="33020" rIns="0" bIns="0" rtlCol="0">
            <a:spAutoFit/>
          </a:bodyPr>
          <a:lstStyle/>
          <a:p>
            <a:pPr marL="12700" marR="5080" algn="just">
              <a:lnSpc>
                <a:spcPct val="92500"/>
              </a:lnSpc>
              <a:spcBef>
                <a:spcPts val="260"/>
              </a:spcBef>
            </a:pPr>
            <a:r>
              <a:rPr sz="1800" spc="30" dirty="0">
                <a:solidFill>
                  <a:srgbClr val="FFFFFF"/>
                </a:solidFill>
                <a:latin typeface="Arial"/>
                <a:cs typeface="Arial"/>
              </a:rPr>
              <a:t>Muỗi</a:t>
            </a:r>
            <a:r>
              <a:rPr sz="1800" spc="-60" dirty="0">
                <a:solidFill>
                  <a:srgbClr val="FFFFFF"/>
                </a:solidFill>
                <a:latin typeface="Arial"/>
                <a:cs typeface="Arial"/>
              </a:rPr>
              <a:t> </a:t>
            </a:r>
            <a:r>
              <a:rPr sz="1800" spc="-40" dirty="0">
                <a:solidFill>
                  <a:srgbClr val="FFFFFF"/>
                </a:solidFill>
                <a:latin typeface="Arial"/>
                <a:cs typeface="Arial"/>
              </a:rPr>
              <a:t>vằn</a:t>
            </a:r>
            <a:r>
              <a:rPr sz="1800" spc="-55" dirty="0">
                <a:solidFill>
                  <a:srgbClr val="FFFFFF"/>
                </a:solidFill>
                <a:latin typeface="Arial"/>
                <a:cs typeface="Arial"/>
              </a:rPr>
              <a:t> </a:t>
            </a:r>
            <a:r>
              <a:rPr sz="1800" spc="45" dirty="0">
                <a:solidFill>
                  <a:srgbClr val="FFFFFF"/>
                </a:solidFill>
                <a:latin typeface="Arial"/>
                <a:cs typeface="Arial"/>
              </a:rPr>
              <a:t>có</a:t>
            </a:r>
            <a:r>
              <a:rPr sz="1800" spc="-50" dirty="0">
                <a:solidFill>
                  <a:srgbClr val="FFFFFF"/>
                </a:solidFill>
                <a:latin typeface="Arial"/>
                <a:cs typeface="Arial"/>
              </a:rPr>
              <a:t> </a:t>
            </a:r>
            <a:r>
              <a:rPr sz="1800" spc="25" dirty="0">
                <a:solidFill>
                  <a:srgbClr val="FFFFFF"/>
                </a:solidFill>
                <a:latin typeface="Arial"/>
                <a:cs typeface="Arial"/>
              </a:rPr>
              <a:t>màu</a:t>
            </a:r>
            <a:r>
              <a:rPr sz="1800" spc="-55" dirty="0">
                <a:solidFill>
                  <a:srgbClr val="FFFFFF"/>
                </a:solidFill>
                <a:latin typeface="Arial"/>
                <a:cs typeface="Arial"/>
              </a:rPr>
              <a:t> </a:t>
            </a:r>
            <a:r>
              <a:rPr sz="1800" spc="45" dirty="0">
                <a:solidFill>
                  <a:srgbClr val="FFFFFF"/>
                </a:solidFill>
                <a:latin typeface="Arial"/>
                <a:cs typeface="Arial"/>
              </a:rPr>
              <a:t>đen,</a:t>
            </a:r>
            <a:r>
              <a:rPr sz="1800" spc="-105" dirty="0">
                <a:solidFill>
                  <a:srgbClr val="FFFFFF"/>
                </a:solidFill>
                <a:latin typeface="Arial"/>
                <a:cs typeface="Arial"/>
              </a:rPr>
              <a:t> </a:t>
            </a:r>
            <a:r>
              <a:rPr sz="1800" spc="35" dirty="0">
                <a:solidFill>
                  <a:srgbClr val="FFFFFF"/>
                </a:solidFill>
                <a:latin typeface="Arial"/>
                <a:cs typeface="Arial"/>
              </a:rPr>
              <a:t>trên</a:t>
            </a:r>
            <a:r>
              <a:rPr sz="1800" spc="-55" dirty="0">
                <a:solidFill>
                  <a:srgbClr val="FFFFFF"/>
                </a:solidFill>
                <a:latin typeface="Arial"/>
                <a:cs typeface="Arial"/>
              </a:rPr>
              <a:t> </a:t>
            </a:r>
            <a:r>
              <a:rPr sz="1800" spc="30" dirty="0">
                <a:solidFill>
                  <a:srgbClr val="FFFFFF"/>
                </a:solidFill>
                <a:latin typeface="Arial"/>
                <a:cs typeface="Arial"/>
              </a:rPr>
              <a:t>thân</a:t>
            </a:r>
            <a:r>
              <a:rPr sz="1800" spc="-50" dirty="0">
                <a:solidFill>
                  <a:srgbClr val="FFFFFF"/>
                </a:solidFill>
                <a:latin typeface="Arial"/>
                <a:cs typeface="Arial"/>
              </a:rPr>
              <a:t> </a:t>
            </a:r>
            <a:r>
              <a:rPr sz="1800" spc="-35" dirty="0">
                <a:solidFill>
                  <a:srgbClr val="FFFFFF"/>
                </a:solidFill>
                <a:latin typeface="Arial"/>
                <a:cs typeface="Arial"/>
              </a:rPr>
              <a:t>và</a:t>
            </a:r>
            <a:r>
              <a:rPr sz="1800" spc="-50" dirty="0">
                <a:solidFill>
                  <a:srgbClr val="FFFFFF"/>
                </a:solidFill>
                <a:latin typeface="Arial"/>
                <a:cs typeface="Arial"/>
              </a:rPr>
              <a:t> </a:t>
            </a:r>
            <a:r>
              <a:rPr sz="1800" spc="5" dirty="0">
                <a:solidFill>
                  <a:srgbClr val="FFFFFF"/>
                </a:solidFill>
                <a:latin typeface="Arial"/>
                <a:cs typeface="Arial"/>
              </a:rPr>
              <a:t>chân</a:t>
            </a:r>
            <a:r>
              <a:rPr sz="1800" spc="-55" dirty="0">
                <a:solidFill>
                  <a:srgbClr val="FFFFFF"/>
                </a:solidFill>
                <a:latin typeface="Arial"/>
                <a:cs typeface="Arial"/>
              </a:rPr>
              <a:t> </a:t>
            </a:r>
            <a:r>
              <a:rPr sz="1800" spc="45" dirty="0">
                <a:solidFill>
                  <a:srgbClr val="FFFFFF"/>
                </a:solidFill>
                <a:latin typeface="Arial"/>
                <a:cs typeface="Arial"/>
              </a:rPr>
              <a:t>có</a:t>
            </a:r>
            <a:r>
              <a:rPr sz="1800" spc="-55" dirty="0">
                <a:solidFill>
                  <a:srgbClr val="FFFFFF"/>
                </a:solidFill>
                <a:latin typeface="Arial"/>
                <a:cs typeface="Arial"/>
              </a:rPr>
              <a:t> </a:t>
            </a:r>
            <a:r>
              <a:rPr sz="1800" spc="25" dirty="0">
                <a:solidFill>
                  <a:srgbClr val="FFFFFF"/>
                </a:solidFill>
                <a:latin typeface="Arial"/>
                <a:cs typeface="Arial"/>
              </a:rPr>
              <a:t>những  </a:t>
            </a:r>
            <a:r>
              <a:rPr sz="1800" spc="60" dirty="0">
                <a:solidFill>
                  <a:srgbClr val="FFFFFF"/>
                </a:solidFill>
                <a:latin typeface="Arial"/>
                <a:cs typeface="Arial"/>
              </a:rPr>
              <a:t>đốm</a:t>
            </a:r>
            <a:r>
              <a:rPr sz="1800" spc="-60" dirty="0">
                <a:solidFill>
                  <a:srgbClr val="FFFFFF"/>
                </a:solidFill>
                <a:latin typeface="Arial"/>
                <a:cs typeface="Arial"/>
              </a:rPr>
              <a:t> </a:t>
            </a:r>
            <a:r>
              <a:rPr sz="1800" spc="20" dirty="0">
                <a:solidFill>
                  <a:srgbClr val="FFFFFF"/>
                </a:solidFill>
                <a:latin typeface="Arial"/>
                <a:cs typeface="Arial"/>
              </a:rPr>
              <a:t>trắng.</a:t>
            </a:r>
            <a:r>
              <a:rPr sz="1800" spc="-120" dirty="0">
                <a:solidFill>
                  <a:srgbClr val="FFFFFF"/>
                </a:solidFill>
                <a:latin typeface="Arial"/>
                <a:cs typeface="Arial"/>
              </a:rPr>
              <a:t> </a:t>
            </a:r>
            <a:r>
              <a:rPr sz="1800" spc="30" dirty="0">
                <a:solidFill>
                  <a:srgbClr val="FFFFFF"/>
                </a:solidFill>
                <a:latin typeface="Arial"/>
                <a:cs typeface="Arial"/>
              </a:rPr>
              <a:t>Muỗi</a:t>
            </a:r>
            <a:r>
              <a:rPr sz="1800" spc="-60" dirty="0">
                <a:solidFill>
                  <a:srgbClr val="FFFFFF"/>
                </a:solidFill>
                <a:latin typeface="Arial"/>
                <a:cs typeface="Arial"/>
              </a:rPr>
              <a:t> </a:t>
            </a:r>
            <a:r>
              <a:rPr sz="1800" dirty="0">
                <a:solidFill>
                  <a:srgbClr val="FFFFFF"/>
                </a:solidFill>
                <a:latin typeface="Arial"/>
                <a:cs typeface="Arial"/>
              </a:rPr>
              <a:t>thường</a:t>
            </a:r>
            <a:r>
              <a:rPr sz="1800" spc="-50" dirty="0">
                <a:solidFill>
                  <a:srgbClr val="FFFFFF"/>
                </a:solidFill>
                <a:latin typeface="Arial"/>
                <a:cs typeface="Arial"/>
              </a:rPr>
              <a:t> </a:t>
            </a:r>
            <a:r>
              <a:rPr sz="1800" spc="15" dirty="0">
                <a:solidFill>
                  <a:srgbClr val="FFFFFF"/>
                </a:solidFill>
                <a:latin typeface="Arial"/>
                <a:cs typeface="Arial"/>
              </a:rPr>
              <a:t>đậu</a:t>
            </a:r>
            <a:r>
              <a:rPr sz="1800" spc="-60" dirty="0">
                <a:solidFill>
                  <a:srgbClr val="FFFFFF"/>
                </a:solidFill>
                <a:latin typeface="Arial"/>
                <a:cs typeface="Arial"/>
              </a:rPr>
              <a:t> </a:t>
            </a:r>
            <a:r>
              <a:rPr sz="1800" spc="-140" dirty="0">
                <a:solidFill>
                  <a:srgbClr val="FFFFFF"/>
                </a:solidFill>
                <a:latin typeface="Arial"/>
                <a:cs typeface="Arial"/>
              </a:rPr>
              <a:t>ở</a:t>
            </a:r>
            <a:r>
              <a:rPr sz="1800" spc="-55" dirty="0">
                <a:solidFill>
                  <a:srgbClr val="FFFFFF"/>
                </a:solidFill>
                <a:latin typeface="Arial"/>
                <a:cs typeface="Arial"/>
              </a:rPr>
              <a:t> </a:t>
            </a:r>
            <a:r>
              <a:rPr sz="1800" spc="20" dirty="0">
                <a:solidFill>
                  <a:srgbClr val="FFFFFF"/>
                </a:solidFill>
                <a:latin typeface="Arial"/>
                <a:cs typeface="Arial"/>
              </a:rPr>
              <a:t>quần</a:t>
            </a:r>
            <a:r>
              <a:rPr sz="1800" spc="-60" dirty="0">
                <a:solidFill>
                  <a:srgbClr val="FFFFFF"/>
                </a:solidFill>
                <a:latin typeface="Arial"/>
                <a:cs typeface="Arial"/>
              </a:rPr>
              <a:t> </a:t>
            </a:r>
            <a:r>
              <a:rPr sz="1800" dirty="0">
                <a:solidFill>
                  <a:srgbClr val="FFFFFF"/>
                </a:solidFill>
                <a:latin typeface="Arial"/>
                <a:cs typeface="Arial"/>
              </a:rPr>
              <a:t>áo,</a:t>
            </a:r>
            <a:r>
              <a:rPr sz="1800" spc="-110" dirty="0">
                <a:solidFill>
                  <a:srgbClr val="FFFFFF"/>
                </a:solidFill>
                <a:latin typeface="Arial"/>
                <a:cs typeface="Arial"/>
              </a:rPr>
              <a:t> </a:t>
            </a:r>
            <a:r>
              <a:rPr sz="1800" dirty="0">
                <a:solidFill>
                  <a:srgbClr val="FFFFFF"/>
                </a:solidFill>
                <a:latin typeface="Arial"/>
                <a:cs typeface="Arial"/>
              </a:rPr>
              <a:t>chăn,</a:t>
            </a:r>
            <a:r>
              <a:rPr sz="1800" spc="-114" dirty="0">
                <a:solidFill>
                  <a:srgbClr val="FFFFFF"/>
                </a:solidFill>
                <a:latin typeface="Arial"/>
                <a:cs typeface="Arial"/>
              </a:rPr>
              <a:t> </a:t>
            </a:r>
            <a:r>
              <a:rPr sz="1800" spc="25" dirty="0">
                <a:solidFill>
                  <a:srgbClr val="FFFFFF"/>
                </a:solidFill>
                <a:latin typeface="Arial"/>
                <a:cs typeface="Arial"/>
              </a:rPr>
              <a:t>màn  </a:t>
            </a:r>
            <a:r>
              <a:rPr sz="1800" spc="70" dirty="0">
                <a:solidFill>
                  <a:srgbClr val="FFFFFF"/>
                </a:solidFill>
                <a:latin typeface="Arial"/>
                <a:cs typeface="Arial"/>
              </a:rPr>
              <a:t>trong</a:t>
            </a:r>
            <a:r>
              <a:rPr sz="1800" spc="-55" dirty="0">
                <a:solidFill>
                  <a:srgbClr val="FFFFFF"/>
                </a:solidFill>
                <a:latin typeface="Arial"/>
                <a:cs typeface="Arial"/>
              </a:rPr>
              <a:t> </a:t>
            </a:r>
            <a:r>
              <a:rPr sz="1800" spc="-5" dirty="0">
                <a:solidFill>
                  <a:srgbClr val="FFFFFF"/>
                </a:solidFill>
                <a:latin typeface="Arial"/>
                <a:cs typeface="Arial"/>
              </a:rPr>
              <a:t>nhà.</a:t>
            </a:r>
            <a:endParaRPr sz="1800">
              <a:latin typeface="Arial"/>
              <a:cs typeface="Arial"/>
            </a:endParaRPr>
          </a:p>
        </p:txBody>
      </p:sp>
      <p:grpSp>
        <p:nvGrpSpPr>
          <p:cNvPr id="16" name="object 16"/>
          <p:cNvGrpSpPr/>
          <p:nvPr/>
        </p:nvGrpSpPr>
        <p:grpSpPr>
          <a:xfrm>
            <a:off x="5813805" y="4111497"/>
            <a:ext cx="5622925" cy="1297940"/>
            <a:chOff x="5813805" y="4111497"/>
            <a:chExt cx="5622925" cy="1297940"/>
          </a:xfrm>
        </p:grpSpPr>
        <p:sp>
          <p:nvSpPr>
            <p:cNvPr id="17" name="object 17"/>
            <p:cNvSpPr/>
            <p:nvPr/>
          </p:nvSpPr>
          <p:spPr>
            <a:xfrm>
              <a:off x="5820155" y="4117847"/>
              <a:ext cx="5610225" cy="1285240"/>
            </a:xfrm>
            <a:custGeom>
              <a:avLst/>
              <a:gdLst/>
              <a:ahLst/>
              <a:cxnLst/>
              <a:rect l="l" t="t" r="r" b="b"/>
              <a:pathLst>
                <a:path w="5610225" h="1285239">
                  <a:moveTo>
                    <a:pt x="5395722" y="0"/>
                  </a:moveTo>
                  <a:lnTo>
                    <a:pt x="214122" y="0"/>
                  </a:lnTo>
                  <a:lnTo>
                    <a:pt x="165031" y="5656"/>
                  </a:lnTo>
                  <a:lnTo>
                    <a:pt x="119965" y="21766"/>
                  </a:lnTo>
                  <a:lnTo>
                    <a:pt x="80207" y="47046"/>
                  </a:lnTo>
                  <a:lnTo>
                    <a:pt x="47046" y="80207"/>
                  </a:lnTo>
                  <a:lnTo>
                    <a:pt x="21766" y="119965"/>
                  </a:lnTo>
                  <a:lnTo>
                    <a:pt x="5656" y="165031"/>
                  </a:lnTo>
                  <a:lnTo>
                    <a:pt x="0" y="214121"/>
                  </a:lnTo>
                  <a:lnTo>
                    <a:pt x="0" y="1070609"/>
                  </a:lnTo>
                  <a:lnTo>
                    <a:pt x="5656" y="1119700"/>
                  </a:lnTo>
                  <a:lnTo>
                    <a:pt x="21766" y="1164766"/>
                  </a:lnTo>
                  <a:lnTo>
                    <a:pt x="47046" y="1204524"/>
                  </a:lnTo>
                  <a:lnTo>
                    <a:pt x="80207" y="1237685"/>
                  </a:lnTo>
                  <a:lnTo>
                    <a:pt x="119965" y="1262965"/>
                  </a:lnTo>
                  <a:lnTo>
                    <a:pt x="165031" y="1279075"/>
                  </a:lnTo>
                  <a:lnTo>
                    <a:pt x="214122" y="1284732"/>
                  </a:lnTo>
                  <a:lnTo>
                    <a:pt x="5395722" y="1284732"/>
                  </a:lnTo>
                  <a:lnTo>
                    <a:pt x="5444812" y="1279075"/>
                  </a:lnTo>
                  <a:lnTo>
                    <a:pt x="5489878" y="1262965"/>
                  </a:lnTo>
                  <a:lnTo>
                    <a:pt x="5529636" y="1237685"/>
                  </a:lnTo>
                  <a:lnTo>
                    <a:pt x="5562797" y="1204524"/>
                  </a:lnTo>
                  <a:lnTo>
                    <a:pt x="5588077" y="1164766"/>
                  </a:lnTo>
                  <a:lnTo>
                    <a:pt x="5604187" y="1119700"/>
                  </a:lnTo>
                  <a:lnTo>
                    <a:pt x="5609844" y="1070609"/>
                  </a:lnTo>
                  <a:lnTo>
                    <a:pt x="5609844" y="214121"/>
                  </a:lnTo>
                  <a:lnTo>
                    <a:pt x="5604187" y="165031"/>
                  </a:lnTo>
                  <a:lnTo>
                    <a:pt x="5588077" y="119965"/>
                  </a:lnTo>
                  <a:lnTo>
                    <a:pt x="5562797" y="80207"/>
                  </a:lnTo>
                  <a:lnTo>
                    <a:pt x="5529636" y="47046"/>
                  </a:lnTo>
                  <a:lnTo>
                    <a:pt x="5489878" y="21766"/>
                  </a:lnTo>
                  <a:lnTo>
                    <a:pt x="5444812" y="5656"/>
                  </a:lnTo>
                  <a:lnTo>
                    <a:pt x="5395722" y="0"/>
                  </a:lnTo>
                  <a:close/>
                </a:path>
              </a:pathLst>
            </a:custGeom>
            <a:solidFill>
              <a:srgbClr val="F59223"/>
            </a:solidFill>
          </p:spPr>
          <p:txBody>
            <a:bodyPr wrap="square" lIns="0" tIns="0" rIns="0" bIns="0" rtlCol="0"/>
            <a:lstStyle/>
            <a:p>
              <a:endParaRPr/>
            </a:p>
          </p:txBody>
        </p:sp>
        <p:sp>
          <p:nvSpPr>
            <p:cNvPr id="18" name="object 18"/>
            <p:cNvSpPr/>
            <p:nvPr/>
          </p:nvSpPr>
          <p:spPr>
            <a:xfrm>
              <a:off x="5820155" y="4117847"/>
              <a:ext cx="5610225" cy="1285240"/>
            </a:xfrm>
            <a:custGeom>
              <a:avLst/>
              <a:gdLst/>
              <a:ahLst/>
              <a:cxnLst/>
              <a:rect l="l" t="t" r="r" b="b"/>
              <a:pathLst>
                <a:path w="5610225" h="1285239">
                  <a:moveTo>
                    <a:pt x="0" y="214121"/>
                  </a:moveTo>
                  <a:lnTo>
                    <a:pt x="5656" y="165031"/>
                  </a:lnTo>
                  <a:lnTo>
                    <a:pt x="21766" y="119965"/>
                  </a:lnTo>
                  <a:lnTo>
                    <a:pt x="47046" y="80207"/>
                  </a:lnTo>
                  <a:lnTo>
                    <a:pt x="80207" y="47046"/>
                  </a:lnTo>
                  <a:lnTo>
                    <a:pt x="119965" y="21766"/>
                  </a:lnTo>
                  <a:lnTo>
                    <a:pt x="165031" y="5656"/>
                  </a:lnTo>
                  <a:lnTo>
                    <a:pt x="214122" y="0"/>
                  </a:lnTo>
                  <a:lnTo>
                    <a:pt x="5395722" y="0"/>
                  </a:lnTo>
                  <a:lnTo>
                    <a:pt x="5444812" y="5656"/>
                  </a:lnTo>
                  <a:lnTo>
                    <a:pt x="5489878" y="21766"/>
                  </a:lnTo>
                  <a:lnTo>
                    <a:pt x="5529636" y="47046"/>
                  </a:lnTo>
                  <a:lnTo>
                    <a:pt x="5562797" y="80207"/>
                  </a:lnTo>
                  <a:lnTo>
                    <a:pt x="5588077" y="119965"/>
                  </a:lnTo>
                  <a:lnTo>
                    <a:pt x="5604187" y="165031"/>
                  </a:lnTo>
                  <a:lnTo>
                    <a:pt x="5609844" y="214121"/>
                  </a:lnTo>
                  <a:lnTo>
                    <a:pt x="5609844" y="1070609"/>
                  </a:lnTo>
                  <a:lnTo>
                    <a:pt x="5604187" y="1119700"/>
                  </a:lnTo>
                  <a:lnTo>
                    <a:pt x="5588077" y="1164766"/>
                  </a:lnTo>
                  <a:lnTo>
                    <a:pt x="5562797" y="1204524"/>
                  </a:lnTo>
                  <a:lnTo>
                    <a:pt x="5529636" y="1237685"/>
                  </a:lnTo>
                  <a:lnTo>
                    <a:pt x="5489878" y="1262965"/>
                  </a:lnTo>
                  <a:lnTo>
                    <a:pt x="5444812" y="1279075"/>
                  </a:lnTo>
                  <a:lnTo>
                    <a:pt x="5395722" y="1284732"/>
                  </a:lnTo>
                  <a:lnTo>
                    <a:pt x="214122" y="1284732"/>
                  </a:lnTo>
                  <a:lnTo>
                    <a:pt x="165031" y="1279075"/>
                  </a:lnTo>
                  <a:lnTo>
                    <a:pt x="119965" y="1262965"/>
                  </a:lnTo>
                  <a:lnTo>
                    <a:pt x="80207" y="1237685"/>
                  </a:lnTo>
                  <a:lnTo>
                    <a:pt x="47046" y="1204524"/>
                  </a:lnTo>
                  <a:lnTo>
                    <a:pt x="21766" y="1164766"/>
                  </a:lnTo>
                  <a:lnTo>
                    <a:pt x="5656" y="1119700"/>
                  </a:lnTo>
                  <a:lnTo>
                    <a:pt x="0" y="1070609"/>
                  </a:lnTo>
                  <a:lnTo>
                    <a:pt x="0" y="214121"/>
                  </a:lnTo>
                  <a:close/>
                </a:path>
              </a:pathLst>
            </a:custGeom>
            <a:ln w="12699">
              <a:solidFill>
                <a:srgbClr val="FFFFFF"/>
              </a:solidFill>
            </a:ln>
          </p:spPr>
          <p:txBody>
            <a:bodyPr wrap="square" lIns="0" tIns="0" rIns="0" bIns="0" rtlCol="0"/>
            <a:lstStyle/>
            <a:p>
              <a:endParaRPr/>
            </a:p>
          </p:txBody>
        </p:sp>
      </p:grpSp>
      <p:sp>
        <p:nvSpPr>
          <p:cNvPr id="19" name="object 19"/>
          <p:cNvSpPr txBox="1"/>
          <p:nvPr/>
        </p:nvSpPr>
        <p:spPr>
          <a:xfrm>
            <a:off x="5940044" y="4331589"/>
            <a:ext cx="5252720" cy="806450"/>
          </a:xfrm>
          <a:prstGeom prst="rect">
            <a:avLst/>
          </a:prstGeom>
        </p:spPr>
        <p:txBody>
          <a:bodyPr vert="horz" wrap="square" lIns="0" tIns="33655" rIns="0" bIns="0" rtlCol="0">
            <a:spAutoFit/>
          </a:bodyPr>
          <a:lstStyle/>
          <a:p>
            <a:pPr marL="12700" marR="5080">
              <a:lnSpc>
                <a:spcPct val="92300"/>
              </a:lnSpc>
              <a:spcBef>
                <a:spcPts val="265"/>
              </a:spcBef>
            </a:pPr>
            <a:r>
              <a:rPr sz="1800" spc="30" dirty="0">
                <a:solidFill>
                  <a:srgbClr val="FFFFFF"/>
                </a:solidFill>
                <a:latin typeface="Arial"/>
                <a:cs typeface="Arial"/>
              </a:rPr>
              <a:t>Muỗi</a:t>
            </a:r>
            <a:r>
              <a:rPr sz="1800" spc="-60" dirty="0">
                <a:solidFill>
                  <a:srgbClr val="FFFFFF"/>
                </a:solidFill>
                <a:latin typeface="Arial"/>
                <a:cs typeface="Arial"/>
              </a:rPr>
              <a:t> </a:t>
            </a:r>
            <a:r>
              <a:rPr sz="1800" spc="-40" dirty="0">
                <a:solidFill>
                  <a:srgbClr val="FFFFFF"/>
                </a:solidFill>
                <a:latin typeface="Arial"/>
                <a:cs typeface="Arial"/>
              </a:rPr>
              <a:t>vằn</a:t>
            </a:r>
            <a:r>
              <a:rPr sz="1800" spc="-55" dirty="0">
                <a:solidFill>
                  <a:srgbClr val="FFFFFF"/>
                </a:solidFill>
                <a:latin typeface="Arial"/>
                <a:cs typeface="Arial"/>
              </a:rPr>
              <a:t> </a:t>
            </a:r>
            <a:r>
              <a:rPr sz="1800" spc="15" dirty="0">
                <a:solidFill>
                  <a:srgbClr val="FFFFFF"/>
                </a:solidFill>
                <a:latin typeface="Arial"/>
                <a:cs typeface="Arial"/>
              </a:rPr>
              <a:t>hoạt</a:t>
            </a:r>
            <a:r>
              <a:rPr sz="1800" spc="-50" dirty="0">
                <a:solidFill>
                  <a:srgbClr val="FFFFFF"/>
                </a:solidFill>
                <a:latin typeface="Arial"/>
                <a:cs typeface="Arial"/>
              </a:rPr>
              <a:t> </a:t>
            </a:r>
            <a:r>
              <a:rPr sz="1800" spc="65" dirty="0">
                <a:solidFill>
                  <a:srgbClr val="FFFFFF"/>
                </a:solidFill>
                <a:latin typeface="Arial"/>
                <a:cs typeface="Arial"/>
              </a:rPr>
              <a:t>động</a:t>
            </a:r>
            <a:r>
              <a:rPr sz="1800" spc="-65" dirty="0">
                <a:solidFill>
                  <a:srgbClr val="FFFFFF"/>
                </a:solidFill>
                <a:latin typeface="Arial"/>
                <a:cs typeface="Arial"/>
              </a:rPr>
              <a:t> </a:t>
            </a:r>
            <a:r>
              <a:rPr sz="1800" spc="45" dirty="0">
                <a:solidFill>
                  <a:srgbClr val="FFFFFF"/>
                </a:solidFill>
                <a:latin typeface="Arial"/>
                <a:cs typeface="Arial"/>
              </a:rPr>
              <a:t>hút</a:t>
            </a:r>
            <a:r>
              <a:rPr sz="1800" spc="-45" dirty="0">
                <a:solidFill>
                  <a:srgbClr val="FFFFFF"/>
                </a:solidFill>
                <a:latin typeface="Arial"/>
                <a:cs typeface="Arial"/>
              </a:rPr>
              <a:t> </a:t>
            </a:r>
            <a:r>
              <a:rPr sz="1800" spc="25" dirty="0">
                <a:solidFill>
                  <a:srgbClr val="FFFFFF"/>
                </a:solidFill>
                <a:latin typeface="Arial"/>
                <a:cs typeface="Arial"/>
              </a:rPr>
              <a:t>máu</a:t>
            </a:r>
            <a:r>
              <a:rPr sz="1800" spc="-55" dirty="0">
                <a:solidFill>
                  <a:srgbClr val="FFFFFF"/>
                </a:solidFill>
                <a:latin typeface="Arial"/>
                <a:cs typeface="Arial"/>
              </a:rPr>
              <a:t> </a:t>
            </a:r>
            <a:r>
              <a:rPr sz="1800" spc="10" dirty="0">
                <a:solidFill>
                  <a:srgbClr val="FFFFFF"/>
                </a:solidFill>
                <a:latin typeface="Arial"/>
                <a:cs typeface="Arial"/>
              </a:rPr>
              <a:t>vào</a:t>
            </a:r>
            <a:r>
              <a:rPr sz="1800" spc="-50" dirty="0">
                <a:solidFill>
                  <a:srgbClr val="FFFFFF"/>
                </a:solidFill>
                <a:latin typeface="Arial"/>
                <a:cs typeface="Arial"/>
              </a:rPr>
              <a:t> </a:t>
            </a:r>
            <a:r>
              <a:rPr sz="1800" spc="-70" dirty="0">
                <a:solidFill>
                  <a:srgbClr val="FFFFFF"/>
                </a:solidFill>
                <a:latin typeface="Arial"/>
                <a:cs typeface="Arial"/>
              </a:rPr>
              <a:t>cả</a:t>
            </a:r>
            <a:r>
              <a:rPr sz="1800" spc="-50" dirty="0">
                <a:solidFill>
                  <a:srgbClr val="FFFFFF"/>
                </a:solidFill>
                <a:latin typeface="Arial"/>
                <a:cs typeface="Arial"/>
              </a:rPr>
              <a:t> </a:t>
            </a:r>
            <a:r>
              <a:rPr sz="1800" spc="45" dirty="0">
                <a:solidFill>
                  <a:srgbClr val="FFFFFF"/>
                </a:solidFill>
                <a:latin typeface="Arial"/>
                <a:cs typeface="Arial"/>
              </a:rPr>
              <a:t>ban</a:t>
            </a:r>
            <a:r>
              <a:rPr sz="1800" spc="-55" dirty="0">
                <a:solidFill>
                  <a:srgbClr val="FFFFFF"/>
                </a:solidFill>
                <a:latin typeface="Arial"/>
                <a:cs typeface="Arial"/>
              </a:rPr>
              <a:t> </a:t>
            </a:r>
            <a:r>
              <a:rPr sz="1800" dirty="0">
                <a:solidFill>
                  <a:srgbClr val="FFFFFF"/>
                </a:solidFill>
                <a:latin typeface="Arial"/>
                <a:cs typeface="Arial"/>
              </a:rPr>
              <a:t>ngày,</a:t>
            </a:r>
            <a:r>
              <a:rPr sz="1800" spc="-155" dirty="0">
                <a:solidFill>
                  <a:srgbClr val="FFFFFF"/>
                </a:solidFill>
                <a:latin typeface="Arial"/>
                <a:cs typeface="Arial"/>
              </a:rPr>
              <a:t> </a:t>
            </a:r>
            <a:r>
              <a:rPr sz="1800" spc="-45" dirty="0">
                <a:solidFill>
                  <a:srgbClr val="FFFFFF"/>
                </a:solidFill>
                <a:latin typeface="Arial"/>
                <a:cs typeface="Arial"/>
              </a:rPr>
              <a:t>Thời  </a:t>
            </a:r>
            <a:r>
              <a:rPr sz="1800" spc="45" dirty="0">
                <a:solidFill>
                  <a:srgbClr val="FFFFFF"/>
                </a:solidFill>
                <a:latin typeface="Arial"/>
                <a:cs typeface="Arial"/>
              </a:rPr>
              <a:t>gian </a:t>
            </a:r>
            <a:r>
              <a:rPr sz="1800" spc="15" dirty="0">
                <a:solidFill>
                  <a:srgbClr val="FFFFFF"/>
                </a:solidFill>
                <a:latin typeface="Arial"/>
                <a:cs typeface="Arial"/>
              </a:rPr>
              <a:t>hoạt </a:t>
            </a:r>
            <a:r>
              <a:rPr sz="1800" spc="65" dirty="0">
                <a:solidFill>
                  <a:srgbClr val="FFFFFF"/>
                </a:solidFill>
                <a:latin typeface="Arial"/>
                <a:cs typeface="Arial"/>
              </a:rPr>
              <a:t>động </a:t>
            </a:r>
            <a:r>
              <a:rPr sz="1800" spc="20" dirty="0">
                <a:solidFill>
                  <a:srgbClr val="FFFFFF"/>
                </a:solidFill>
                <a:latin typeface="Arial"/>
                <a:cs typeface="Arial"/>
              </a:rPr>
              <a:t>cao </a:t>
            </a:r>
            <a:r>
              <a:rPr sz="1800" dirty="0">
                <a:solidFill>
                  <a:srgbClr val="FFFFFF"/>
                </a:solidFill>
                <a:latin typeface="Arial"/>
                <a:cs typeface="Arial"/>
              </a:rPr>
              <a:t>nhất </a:t>
            </a:r>
            <a:r>
              <a:rPr sz="1800" spc="5" dirty="0">
                <a:solidFill>
                  <a:srgbClr val="FFFFFF"/>
                </a:solidFill>
                <a:latin typeface="Arial"/>
                <a:cs typeface="Arial"/>
              </a:rPr>
              <a:t>là </a:t>
            </a:r>
            <a:r>
              <a:rPr sz="1800" spc="10" dirty="0">
                <a:solidFill>
                  <a:srgbClr val="FFFFFF"/>
                </a:solidFill>
                <a:latin typeface="Arial"/>
                <a:cs typeface="Arial"/>
              </a:rPr>
              <a:t>vào sáng </a:t>
            </a:r>
            <a:r>
              <a:rPr sz="1800" spc="-50" dirty="0">
                <a:solidFill>
                  <a:srgbClr val="FFFFFF"/>
                </a:solidFill>
                <a:latin typeface="Arial"/>
                <a:cs typeface="Arial"/>
              </a:rPr>
              <a:t>sớm </a:t>
            </a:r>
            <a:r>
              <a:rPr sz="1800" spc="-30" dirty="0">
                <a:solidFill>
                  <a:srgbClr val="FFFFFF"/>
                </a:solidFill>
                <a:latin typeface="Arial"/>
                <a:cs typeface="Arial"/>
              </a:rPr>
              <a:t>và </a:t>
            </a:r>
            <a:r>
              <a:rPr sz="1800" spc="5" dirty="0">
                <a:solidFill>
                  <a:srgbClr val="FFFFFF"/>
                </a:solidFill>
                <a:latin typeface="Arial"/>
                <a:cs typeface="Arial"/>
              </a:rPr>
              <a:t>chiều  </a:t>
            </a:r>
            <a:r>
              <a:rPr sz="1800" spc="10" dirty="0">
                <a:solidFill>
                  <a:srgbClr val="FFFFFF"/>
                </a:solidFill>
                <a:latin typeface="Arial"/>
                <a:cs typeface="Arial"/>
              </a:rPr>
              <a:t>tối.</a:t>
            </a:r>
            <a:endParaRPr sz="18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9735" y="2328204"/>
            <a:ext cx="12192000" cy="4572000"/>
          </a:xfrm>
          <a:custGeom>
            <a:avLst/>
            <a:gdLst/>
            <a:ahLst/>
            <a:cxnLst/>
            <a:rect l="l" t="t" r="r" b="b"/>
            <a:pathLst>
              <a:path w="12192000" h="4572000">
                <a:moveTo>
                  <a:pt x="0" y="4571999"/>
                </a:moveTo>
                <a:lnTo>
                  <a:pt x="12192000" y="4571999"/>
                </a:lnTo>
                <a:lnTo>
                  <a:pt x="12192000" y="0"/>
                </a:lnTo>
                <a:lnTo>
                  <a:pt x="0" y="0"/>
                </a:lnTo>
                <a:lnTo>
                  <a:pt x="0" y="4571999"/>
                </a:lnTo>
                <a:close/>
              </a:path>
            </a:pathLst>
          </a:custGeom>
          <a:solidFill>
            <a:srgbClr val="F6F4EE"/>
          </a:solidFill>
        </p:spPr>
        <p:txBody>
          <a:bodyPr wrap="square" lIns="0" tIns="0" rIns="0" bIns="0" rtlCol="0"/>
          <a:lstStyle/>
          <a:p>
            <a:endParaRPr/>
          </a:p>
        </p:txBody>
      </p:sp>
      <p:sp>
        <p:nvSpPr>
          <p:cNvPr id="3" name="object 3"/>
          <p:cNvSpPr/>
          <p:nvPr/>
        </p:nvSpPr>
        <p:spPr>
          <a:xfrm>
            <a:off x="0" y="0"/>
            <a:ext cx="12192000" cy="2286000"/>
          </a:xfrm>
          <a:custGeom>
            <a:avLst/>
            <a:gdLst/>
            <a:ahLst/>
            <a:cxnLst/>
            <a:rect l="l" t="t" r="r" b="b"/>
            <a:pathLst>
              <a:path w="12192000" h="2286000">
                <a:moveTo>
                  <a:pt x="12192000" y="0"/>
                </a:moveTo>
                <a:lnTo>
                  <a:pt x="0" y="0"/>
                </a:lnTo>
                <a:lnTo>
                  <a:pt x="0" y="2286000"/>
                </a:lnTo>
                <a:lnTo>
                  <a:pt x="12192000" y="2286000"/>
                </a:lnTo>
                <a:lnTo>
                  <a:pt x="12192000" y="0"/>
                </a:lnTo>
                <a:close/>
              </a:path>
            </a:pathLst>
          </a:custGeom>
          <a:solidFill>
            <a:srgbClr val="252525"/>
          </a:solidFill>
        </p:spPr>
        <p:txBody>
          <a:bodyPr wrap="square" lIns="0" tIns="0" rIns="0" bIns="0" rtlCol="0"/>
          <a:lstStyle/>
          <a:p>
            <a:endParaRPr/>
          </a:p>
        </p:txBody>
      </p:sp>
      <p:sp>
        <p:nvSpPr>
          <p:cNvPr id="4" name="object 4"/>
          <p:cNvSpPr txBox="1">
            <a:spLocks noGrp="1"/>
          </p:cNvSpPr>
          <p:nvPr>
            <p:ph type="title"/>
          </p:nvPr>
        </p:nvSpPr>
        <p:spPr>
          <a:xfrm>
            <a:off x="837691" y="615137"/>
            <a:ext cx="5341620" cy="940435"/>
          </a:xfrm>
          <a:prstGeom prst="rect">
            <a:avLst/>
          </a:prstGeom>
        </p:spPr>
        <p:txBody>
          <a:bodyPr vert="horz" wrap="square" lIns="0" tIns="12700" rIns="0" bIns="0" rtlCol="0">
            <a:spAutoFit/>
          </a:bodyPr>
          <a:lstStyle/>
          <a:p>
            <a:pPr marL="12700">
              <a:lnSpc>
                <a:spcPct val="100000"/>
              </a:lnSpc>
              <a:spcBef>
                <a:spcPts val="100"/>
              </a:spcBef>
            </a:pPr>
            <a:r>
              <a:rPr i="1" spc="-305" dirty="0">
                <a:solidFill>
                  <a:srgbClr val="FFFFFF"/>
                </a:solidFill>
              </a:rPr>
              <a:t>Tình </a:t>
            </a:r>
            <a:r>
              <a:rPr i="1" spc="-325" dirty="0">
                <a:solidFill>
                  <a:srgbClr val="FFFFFF"/>
                </a:solidFill>
              </a:rPr>
              <a:t>hình </a:t>
            </a:r>
            <a:r>
              <a:rPr i="1" spc="-385" dirty="0">
                <a:solidFill>
                  <a:srgbClr val="FFFFFF"/>
                </a:solidFill>
              </a:rPr>
              <a:t>hiện</a:t>
            </a:r>
            <a:r>
              <a:rPr i="1" spc="245" dirty="0">
                <a:solidFill>
                  <a:srgbClr val="FFFFFF"/>
                </a:solidFill>
              </a:rPr>
              <a:t> </a:t>
            </a:r>
            <a:r>
              <a:rPr i="1" spc="-70" dirty="0">
                <a:solidFill>
                  <a:srgbClr val="FFFFFF"/>
                </a:solidFill>
              </a:rPr>
              <a:t>tại</a:t>
            </a:r>
          </a:p>
        </p:txBody>
      </p:sp>
      <p:sp>
        <p:nvSpPr>
          <p:cNvPr id="5" name="object 5"/>
          <p:cNvSpPr txBox="1">
            <a:spLocks noGrp="1"/>
          </p:cNvSpPr>
          <p:nvPr>
            <p:ph type="body" idx="1"/>
          </p:nvPr>
        </p:nvSpPr>
        <p:spPr>
          <a:xfrm>
            <a:off x="970787" y="2602229"/>
            <a:ext cx="10250424" cy="2715487"/>
          </a:xfrm>
          <a:prstGeom prst="rect">
            <a:avLst/>
          </a:prstGeom>
        </p:spPr>
        <p:txBody>
          <a:bodyPr vert="horz" wrap="square" lIns="0" tIns="12065" rIns="0" bIns="0" rtlCol="0">
            <a:spAutoFit/>
          </a:bodyPr>
          <a:lstStyle/>
          <a:p>
            <a:r>
              <a:rPr lang="vi-VN" sz="1700" b="1" dirty="0"/>
              <a:t>Tình hình dịch bệnh sốt xuất huyết và tay chân miệng tại TP. Hồ Chí Minh tính đến tuần 29/2023</a:t>
            </a:r>
          </a:p>
          <a:p>
            <a:r>
              <a:rPr lang="vi-VN" sz="1700" dirty="0"/>
              <a:t>Tính từ ngày 17/7/2023 đến ngày 23/7/2023 (tuần 29), số ca mắc bệnh tay chân miệng tiếp tục tăng nhanh tại TP. Hồ Chí Minh, với 2.356 ca bệnh được ghi nhận, tăng gấp 1,6 lần so với trung bình 4 tuần trước là 1.455 ca.</a:t>
            </a:r>
          </a:p>
          <a:p>
            <a:r>
              <a:rPr lang="vi-VN" sz="1700" dirty="0"/>
              <a:t>Tất cả các quận huyện đều ghi nhận số ca mắc tay chân miệng trong tuần 29 tăng so với trung bình 4 tuần trước. Các quận huyện có số ca mắc trên 100.000 dân cao bao gồm quận Bình Tân, huyện Bình Chánh và quận Tân Phú.</a:t>
            </a:r>
          </a:p>
          <a:p>
            <a:r>
              <a:rPr lang="vi-VN" sz="1700" dirty="0"/>
              <a:t>Trong tuần 29, TP. Hồ Chí Minh cũng ghi nhận 256 trường hợp mắc bệnh sốt xuất huyết, tăng 12,2% so với trung bình 4 tuần trước. Các quận huyện có số ca mắc trên 100.000 dân cao bao gồm Quận 1, huyện Bình Chánh và Quận 8.</a:t>
            </a:r>
          </a:p>
          <a:p>
            <a:r>
              <a:rPr lang="vi-VN" sz="1700" dirty="0"/>
              <a:t>Để phòng bệnh tay chân miệng và sốt xuất huyết, người dân cần tiếp tục thực hiện các biện pháp theo khuyến cáo của ngành y tế</a:t>
            </a:r>
          </a:p>
          <a:p>
            <a:pPr marL="562610" indent="-233679">
              <a:lnSpc>
                <a:spcPct val="100000"/>
              </a:lnSpc>
              <a:spcBef>
                <a:spcPts val="805"/>
              </a:spcBef>
              <a:buFont typeface="Arial"/>
              <a:buChar char="•"/>
              <a:tabLst>
                <a:tab pos="562610" algn="l"/>
                <a:tab pos="563245" algn="l"/>
              </a:tabLst>
            </a:pPr>
            <a:r>
              <a:rPr lang="en-US" b="1" spc="-5" dirty="0" err="1">
                <a:highlight>
                  <a:srgbClr val="FFFF00"/>
                </a:highlight>
                <a:latin typeface="Times New Roman"/>
                <a:cs typeface="Times New Roman"/>
              </a:rPr>
              <a:t>Bệnh</a:t>
            </a:r>
            <a:r>
              <a:rPr b="1" spc="-5" dirty="0">
                <a:highlight>
                  <a:srgbClr val="FFFF00"/>
                </a:highlight>
                <a:latin typeface="Times New Roman"/>
                <a:cs typeface="Times New Roman"/>
              </a:rPr>
              <a:t> sốt xuất huyết </a:t>
            </a:r>
            <a:r>
              <a:rPr b="1" spc="-10" dirty="0">
                <a:highlight>
                  <a:srgbClr val="FFFF00"/>
                </a:highlight>
                <a:latin typeface="Times New Roman"/>
                <a:cs typeface="Times New Roman"/>
              </a:rPr>
              <a:t>nếu </a:t>
            </a:r>
            <a:r>
              <a:rPr b="1" spc="-5" dirty="0">
                <a:highlight>
                  <a:srgbClr val="FFFF00"/>
                </a:highlight>
                <a:latin typeface="Times New Roman"/>
                <a:cs typeface="Times New Roman"/>
              </a:rPr>
              <a:t>được chẩn đoán sớm và </a:t>
            </a:r>
            <a:r>
              <a:rPr b="1" spc="-10" dirty="0">
                <a:highlight>
                  <a:srgbClr val="FFFF00"/>
                </a:highlight>
                <a:latin typeface="Times New Roman"/>
                <a:cs typeface="Times New Roman"/>
              </a:rPr>
              <a:t>điều </a:t>
            </a:r>
            <a:r>
              <a:rPr b="1" spc="-5" dirty="0">
                <a:highlight>
                  <a:srgbClr val="FFFF00"/>
                </a:highlight>
                <a:latin typeface="Times New Roman"/>
                <a:cs typeface="Times New Roman"/>
              </a:rPr>
              <a:t>trị </a:t>
            </a:r>
            <a:r>
              <a:rPr b="1" spc="-10" dirty="0">
                <a:highlight>
                  <a:srgbClr val="FFFF00"/>
                </a:highlight>
                <a:latin typeface="Times New Roman"/>
                <a:cs typeface="Times New Roman"/>
              </a:rPr>
              <a:t>kịp </a:t>
            </a:r>
            <a:r>
              <a:rPr b="1" spc="-5" dirty="0">
                <a:highlight>
                  <a:srgbClr val="FFFF00"/>
                </a:highlight>
                <a:latin typeface="Times New Roman"/>
                <a:cs typeface="Times New Roman"/>
              </a:rPr>
              <a:t>thời thì hầu </a:t>
            </a:r>
            <a:r>
              <a:rPr b="1" spc="-10" dirty="0">
                <a:highlight>
                  <a:srgbClr val="FFFF00"/>
                </a:highlight>
                <a:latin typeface="Times New Roman"/>
                <a:cs typeface="Times New Roman"/>
              </a:rPr>
              <a:t>hết diễn </a:t>
            </a:r>
            <a:r>
              <a:rPr b="1" spc="-5" dirty="0">
                <a:highlight>
                  <a:srgbClr val="FFFF00"/>
                </a:highlight>
                <a:latin typeface="Times New Roman"/>
                <a:cs typeface="Times New Roman"/>
              </a:rPr>
              <a:t>tiến thuận lợi, ít có</a:t>
            </a:r>
            <a:r>
              <a:rPr b="1" spc="325" dirty="0">
                <a:highlight>
                  <a:srgbClr val="FFFF00"/>
                </a:highlight>
                <a:latin typeface="Times New Roman"/>
                <a:cs typeface="Times New Roman"/>
              </a:rPr>
              <a:t> </a:t>
            </a:r>
            <a:r>
              <a:rPr b="1" spc="-5" dirty="0">
                <a:highlight>
                  <a:srgbClr val="FFFF00"/>
                </a:highlight>
                <a:latin typeface="Times New Roman"/>
                <a:cs typeface="Times New Roman"/>
              </a:rPr>
              <a:t>trường</a:t>
            </a:r>
          </a:p>
        </p:txBody>
      </p:sp>
      <p:sp>
        <p:nvSpPr>
          <p:cNvPr id="6" name="object 6"/>
          <p:cNvSpPr txBox="1"/>
          <p:nvPr/>
        </p:nvSpPr>
        <p:spPr>
          <a:xfrm>
            <a:off x="1483232" y="5279643"/>
            <a:ext cx="9946767" cy="436017"/>
          </a:xfrm>
          <a:prstGeom prst="rect">
            <a:avLst/>
          </a:prstGeom>
          <a:solidFill>
            <a:srgbClr val="FFFF00"/>
          </a:solidFill>
        </p:spPr>
        <p:txBody>
          <a:bodyPr vert="horz" wrap="square" lIns="0" tIns="0" rIns="0" bIns="0" rtlCol="0">
            <a:spAutoFit/>
          </a:bodyPr>
          <a:lstStyle/>
          <a:p>
            <a:pPr>
              <a:lnSpc>
                <a:spcPts val="1735"/>
              </a:lnSpc>
            </a:pPr>
            <a:r>
              <a:rPr sz="1600" b="1" spc="-10" dirty="0">
                <a:solidFill>
                  <a:srgbClr val="252525"/>
                </a:solidFill>
                <a:latin typeface="Times New Roman"/>
                <a:cs typeface="Times New Roman"/>
              </a:rPr>
              <a:t>hợp tử </a:t>
            </a:r>
            <a:r>
              <a:rPr sz="1600" b="1" spc="-5" dirty="0">
                <a:solidFill>
                  <a:srgbClr val="252525"/>
                </a:solidFill>
                <a:latin typeface="Times New Roman"/>
                <a:cs typeface="Times New Roman"/>
              </a:rPr>
              <a:t>vong. </a:t>
            </a:r>
            <a:r>
              <a:rPr sz="1600" b="1" spc="-35" dirty="0">
                <a:solidFill>
                  <a:srgbClr val="252525"/>
                </a:solidFill>
                <a:latin typeface="Times New Roman"/>
                <a:cs typeface="Times New Roman"/>
              </a:rPr>
              <a:t>Trong </a:t>
            </a:r>
            <a:r>
              <a:rPr sz="1600" b="1" spc="-5" dirty="0" err="1">
                <a:solidFill>
                  <a:srgbClr val="252525"/>
                </a:solidFill>
                <a:latin typeface="Times New Roman"/>
                <a:cs typeface="Times New Roman"/>
              </a:rPr>
              <a:t>bối</a:t>
            </a:r>
            <a:r>
              <a:rPr sz="1600" b="1" spc="-5" dirty="0">
                <a:solidFill>
                  <a:srgbClr val="252525"/>
                </a:solidFill>
                <a:latin typeface="Times New Roman"/>
                <a:cs typeface="Times New Roman"/>
              </a:rPr>
              <a:t> </a:t>
            </a:r>
            <a:r>
              <a:rPr sz="1600" b="1" spc="-5" dirty="0" err="1">
                <a:solidFill>
                  <a:srgbClr val="252525"/>
                </a:solidFill>
                <a:latin typeface="Times New Roman"/>
                <a:cs typeface="Times New Roman"/>
              </a:rPr>
              <a:t>cả</a:t>
            </a:r>
            <a:r>
              <a:rPr lang="en-US" sz="1600" b="1" spc="-5" dirty="0" err="1">
                <a:solidFill>
                  <a:srgbClr val="252525"/>
                </a:solidFill>
                <a:latin typeface="Times New Roman"/>
                <a:cs typeface="Times New Roman"/>
              </a:rPr>
              <a:t>nh</a:t>
            </a:r>
            <a:r>
              <a:rPr lang="en-US" sz="1600" b="1" spc="-5" dirty="0">
                <a:solidFill>
                  <a:srgbClr val="252525"/>
                </a:solidFill>
                <a:latin typeface="Times New Roman"/>
                <a:cs typeface="Times New Roman"/>
              </a:rPr>
              <a:t> </a:t>
            </a:r>
            <a:r>
              <a:rPr sz="1600" b="1" spc="-5" dirty="0" err="1">
                <a:solidFill>
                  <a:srgbClr val="252525"/>
                </a:solidFill>
                <a:latin typeface="Times New Roman"/>
                <a:cs typeface="Times New Roman"/>
              </a:rPr>
              <a:t>tử</a:t>
            </a:r>
            <a:r>
              <a:rPr sz="1600" b="1" spc="-5" dirty="0">
                <a:solidFill>
                  <a:srgbClr val="252525"/>
                </a:solidFill>
                <a:latin typeface="Times New Roman"/>
                <a:cs typeface="Times New Roman"/>
              </a:rPr>
              <a:t> vong do </a:t>
            </a:r>
            <a:r>
              <a:rPr sz="1600" b="1" spc="-15" dirty="0">
                <a:solidFill>
                  <a:srgbClr val="252525"/>
                </a:solidFill>
                <a:latin typeface="Times New Roman"/>
                <a:cs typeface="Times New Roman"/>
              </a:rPr>
              <a:t>SXHD </a:t>
            </a:r>
            <a:r>
              <a:rPr sz="1600" b="1" spc="-5" dirty="0">
                <a:solidFill>
                  <a:srgbClr val="252525"/>
                </a:solidFill>
                <a:latin typeface="Times New Roman"/>
                <a:cs typeface="Times New Roman"/>
              </a:rPr>
              <a:t>có </a:t>
            </a:r>
            <a:r>
              <a:rPr sz="1600" b="1" spc="-10" dirty="0">
                <a:solidFill>
                  <a:srgbClr val="252525"/>
                </a:solidFill>
                <a:latin typeface="Times New Roman"/>
                <a:cs typeface="Times New Roman"/>
              </a:rPr>
              <a:t>khả </a:t>
            </a:r>
            <a:r>
              <a:rPr sz="1600" b="1" spc="-5" dirty="0">
                <a:solidFill>
                  <a:srgbClr val="252525"/>
                </a:solidFill>
                <a:latin typeface="Times New Roman"/>
                <a:cs typeface="Times New Roman"/>
              </a:rPr>
              <a:t>năng gia </a:t>
            </a:r>
            <a:r>
              <a:rPr sz="1600" b="1" spc="-10" dirty="0">
                <a:solidFill>
                  <a:srgbClr val="252525"/>
                </a:solidFill>
                <a:latin typeface="Times New Roman"/>
                <a:cs typeface="Times New Roman"/>
              </a:rPr>
              <a:t>tăng khi bệnh </a:t>
            </a:r>
            <a:r>
              <a:rPr sz="1600" b="1" spc="-5" dirty="0">
                <a:solidFill>
                  <a:srgbClr val="252525"/>
                </a:solidFill>
                <a:latin typeface="Times New Roman"/>
                <a:cs typeface="Times New Roman"/>
              </a:rPr>
              <a:t>nhân </a:t>
            </a:r>
            <a:r>
              <a:rPr sz="1600" b="1" spc="-10" dirty="0" err="1">
                <a:solidFill>
                  <a:srgbClr val="252525"/>
                </a:solidFill>
                <a:latin typeface="Times New Roman"/>
                <a:cs typeface="Times New Roman"/>
              </a:rPr>
              <a:t>thường</a:t>
            </a:r>
            <a:r>
              <a:rPr sz="1600" b="1" spc="310" dirty="0">
                <a:solidFill>
                  <a:srgbClr val="252525"/>
                </a:solidFill>
                <a:latin typeface="Times New Roman"/>
                <a:cs typeface="Times New Roman"/>
              </a:rPr>
              <a:t> </a:t>
            </a:r>
            <a:r>
              <a:rPr sz="1600" b="1" spc="-5" dirty="0" err="1">
                <a:solidFill>
                  <a:srgbClr val="252525"/>
                </a:solidFill>
                <a:latin typeface="Times New Roman"/>
                <a:cs typeface="Times New Roman"/>
              </a:rPr>
              <a:t>có</a:t>
            </a:r>
            <a:r>
              <a:rPr lang="en-US" sz="1600" b="1" spc="-5" dirty="0">
                <a:solidFill>
                  <a:srgbClr val="252525"/>
                </a:solidFill>
                <a:latin typeface="Times New Roman"/>
                <a:cs typeface="Times New Roman"/>
              </a:rPr>
              <a:t> </a:t>
            </a:r>
            <a:r>
              <a:rPr lang="en-US" sz="1600" b="1" spc="-5" dirty="0" err="1">
                <a:solidFill>
                  <a:srgbClr val="252525"/>
                </a:solidFill>
                <a:latin typeface="Times New Roman"/>
                <a:cs typeface="Times New Roman"/>
              </a:rPr>
              <a:t>tâm</a:t>
            </a:r>
            <a:r>
              <a:rPr lang="en-US" sz="1600" b="1" spc="-5" dirty="0">
                <a:solidFill>
                  <a:srgbClr val="252525"/>
                </a:solidFill>
                <a:latin typeface="Times New Roman"/>
                <a:cs typeface="Times New Roman"/>
              </a:rPr>
              <a:t> </a:t>
            </a:r>
            <a:r>
              <a:rPr lang="en-US" sz="1600" b="1" spc="-5" dirty="0" err="1">
                <a:solidFill>
                  <a:srgbClr val="252525"/>
                </a:solidFill>
                <a:latin typeface="Times New Roman"/>
                <a:cs typeface="Times New Roman"/>
              </a:rPr>
              <a:t>lý</a:t>
            </a:r>
            <a:r>
              <a:rPr lang="en-US" sz="1600" b="1" spc="-5" dirty="0">
                <a:solidFill>
                  <a:srgbClr val="252525"/>
                </a:solidFill>
                <a:latin typeface="Times New Roman"/>
                <a:cs typeface="Times New Roman"/>
              </a:rPr>
              <a:t> lo </a:t>
            </a:r>
            <a:r>
              <a:rPr lang="en-US" sz="1600" b="1" spc="-5" dirty="0" err="1">
                <a:solidFill>
                  <a:srgbClr val="252525"/>
                </a:solidFill>
                <a:latin typeface="Times New Roman"/>
                <a:cs typeface="Times New Roman"/>
              </a:rPr>
              <a:t>ngoại</a:t>
            </a:r>
            <a:r>
              <a:rPr lang="en-US" sz="1600" b="1" spc="-5" dirty="0">
                <a:solidFill>
                  <a:srgbClr val="252525"/>
                </a:solidFill>
                <a:latin typeface="Times New Roman"/>
                <a:cs typeface="Times New Roman"/>
              </a:rPr>
              <a:t> </a:t>
            </a:r>
            <a:r>
              <a:rPr lang="en-US" sz="1600" b="1" spc="-5" dirty="0" err="1">
                <a:solidFill>
                  <a:srgbClr val="252525"/>
                </a:solidFill>
                <a:latin typeface="Times New Roman"/>
                <a:cs typeface="Times New Roman"/>
              </a:rPr>
              <a:t>đến</a:t>
            </a:r>
            <a:r>
              <a:rPr lang="en-US" sz="1600" b="1" spc="-5" dirty="0">
                <a:solidFill>
                  <a:srgbClr val="252525"/>
                </a:solidFill>
                <a:latin typeface="Times New Roman"/>
                <a:cs typeface="Times New Roman"/>
              </a:rPr>
              <a:t> </a:t>
            </a:r>
            <a:r>
              <a:rPr lang="en-US" sz="1600" b="1" spc="-5" dirty="0" err="1">
                <a:solidFill>
                  <a:srgbClr val="252525"/>
                </a:solidFill>
                <a:latin typeface="Times New Roman"/>
                <a:cs typeface="Times New Roman"/>
              </a:rPr>
              <a:t>bệnh</a:t>
            </a:r>
            <a:endParaRPr sz="1600" dirty="0">
              <a:latin typeface="Times New Roman"/>
              <a:cs typeface="Times New Roman"/>
            </a:endParaRPr>
          </a:p>
        </p:txBody>
      </p:sp>
      <p:sp>
        <p:nvSpPr>
          <p:cNvPr id="7" name="object 7"/>
          <p:cNvSpPr txBox="1"/>
          <p:nvPr/>
        </p:nvSpPr>
        <p:spPr>
          <a:xfrm>
            <a:off x="1483233" y="5531497"/>
            <a:ext cx="9565006" cy="436017"/>
          </a:xfrm>
          <a:prstGeom prst="rect">
            <a:avLst/>
          </a:prstGeom>
          <a:solidFill>
            <a:srgbClr val="FFFF00"/>
          </a:solidFill>
        </p:spPr>
        <p:txBody>
          <a:bodyPr vert="horz" wrap="square" lIns="0" tIns="0" rIns="0" bIns="0" rtlCol="0">
            <a:spAutoFit/>
          </a:bodyPr>
          <a:lstStyle/>
          <a:p>
            <a:pPr>
              <a:lnSpc>
                <a:spcPts val="1735"/>
              </a:lnSpc>
            </a:pPr>
            <a:r>
              <a:rPr sz="1600" b="1" spc="-10" dirty="0" err="1">
                <a:solidFill>
                  <a:srgbClr val="252525"/>
                </a:solidFill>
                <a:latin typeface="Times New Roman"/>
                <a:cs typeface="Times New Roman"/>
              </a:rPr>
              <a:t>bệnh</a:t>
            </a:r>
            <a:r>
              <a:rPr sz="1600" b="1" spc="-10" dirty="0">
                <a:solidFill>
                  <a:srgbClr val="252525"/>
                </a:solidFill>
                <a:latin typeface="Times New Roman"/>
                <a:cs typeface="Times New Roman"/>
              </a:rPr>
              <a:t> </a:t>
            </a:r>
            <a:r>
              <a:rPr sz="1600" b="1" spc="-5" dirty="0">
                <a:solidFill>
                  <a:srgbClr val="252525"/>
                </a:solidFill>
                <a:latin typeface="Times New Roman"/>
                <a:cs typeface="Times New Roman"/>
              </a:rPr>
              <a:t>viện </a:t>
            </a:r>
            <a:r>
              <a:rPr sz="1600" b="1" spc="-10" dirty="0">
                <a:solidFill>
                  <a:srgbClr val="252525"/>
                </a:solidFill>
                <a:latin typeface="Times New Roman"/>
                <a:cs typeface="Times New Roman"/>
              </a:rPr>
              <a:t>dẫn đến </a:t>
            </a:r>
            <a:r>
              <a:rPr sz="1600" b="1" spc="-5" dirty="0">
                <a:solidFill>
                  <a:srgbClr val="252525"/>
                </a:solidFill>
                <a:latin typeface="Times New Roman"/>
                <a:cs typeface="Times New Roman"/>
              </a:rPr>
              <a:t>việc chậm trễ </a:t>
            </a:r>
            <a:r>
              <a:rPr sz="1600" b="1" spc="-10" dirty="0">
                <a:solidFill>
                  <a:srgbClr val="252525"/>
                </a:solidFill>
                <a:latin typeface="Times New Roman"/>
                <a:cs typeface="Times New Roman"/>
              </a:rPr>
              <a:t>điều </a:t>
            </a:r>
            <a:r>
              <a:rPr sz="1600" b="1" spc="-5" dirty="0">
                <a:solidFill>
                  <a:srgbClr val="252525"/>
                </a:solidFill>
                <a:latin typeface="Times New Roman"/>
                <a:cs typeface="Times New Roman"/>
              </a:rPr>
              <a:t>trị. Vì vậy các </a:t>
            </a:r>
            <a:r>
              <a:rPr sz="1600" b="1" spc="-10" dirty="0">
                <a:solidFill>
                  <a:srgbClr val="252525"/>
                </a:solidFill>
                <a:latin typeface="Times New Roman"/>
                <a:cs typeface="Times New Roman"/>
              </a:rPr>
              <a:t>phụ huynh </a:t>
            </a:r>
            <a:r>
              <a:rPr sz="1600" b="1" spc="-5" dirty="0">
                <a:solidFill>
                  <a:srgbClr val="252525"/>
                </a:solidFill>
                <a:latin typeface="Times New Roman"/>
                <a:cs typeface="Times New Roman"/>
              </a:rPr>
              <a:t>cần lưu ý </a:t>
            </a:r>
            <a:r>
              <a:rPr sz="1600" b="1" spc="-10" dirty="0">
                <a:solidFill>
                  <a:srgbClr val="252525"/>
                </a:solidFill>
                <a:latin typeface="Times New Roman"/>
                <a:cs typeface="Times New Roman"/>
              </a:rPr>
              <a:t>khi </a:t>
            </a:r>
            <a:r>
              <a:rPr sz="1600" b="1" spc="-5" dirty="0">
                <a:solidFill>
                  <a:srgbClr val="252525"/>
                </a:solidFill>
                <a:latin typeface="Times New Roman"/>
                <a:cs typeface="Times New Roman"/>
              </a:rPr>
              <a:t>trẻ </a:t>
            </a:r>
            <a:r>
              <a:rPr sz="1600" b="1" spc="-5" dirty="0" err="1">
                <a:solidFill>
                  <a:srgbClr val="252525"/>
                </a:solidFill>
                <a:latin typeface="Times New Roman"/>
                <a:cs typeface="Times New Roman"/>
              </a:rPr>
              <a:t>có</a:t>
            </a:r>
            <a:r>
              <a:rPr sz="1600" b="1" spc="-5" dirty="0">
                <a:solidFill>
                  <a:srgbClr val="252525"/>
                </a:solidFill>
                <a:latin typeface="Times New Roman"/>
                <a:cs typeface="Times New Roman"/>
              </a:rPr>
              <a:t> </a:t>
            </a:r>
            <a:r>
              <a:rPr sz="1600" b="1" spc="-5" dirty="0" err="1">
                <a:solidFill>
                  <a:srgbClr val="252525"/>
                </a:solidFill>
                <a:latin typeface="Times New Roman"/>
                <a:cs typeface="Times New Roman"/>
              </a:rPr>
              <a:t>các</a:t>
            </a:r>
            <a:r>
              <a:rPr lang="en-US" sz="1600" b="1" spc="385" dirty="0">
                <a:solidFill>
                  <a:srgbClr val="252525"/>
                </a:solidFill>
                <a:latin typeface="Times New Roman"/>
                <a:cs typeface="Times New Roman"/>
              </a:rPr>
              <a:t> </a:t>
            </a:r>
            <a:r>
              <a:rPr sz="1600" b="1" spc="-5" dirty="0" err="1">
                <a:solidFill>
                  <a:srgbClr val="252525"/>
                </a:solidFill>
                <a:latin typeface="Times New Roman"/>
                <a:cs typeface="Times New Roman"/>
              </a:rPr>
              <a:t>dấu</a:t>
            </a:r>
            <a:r>
              <a:rPr lang="en-US" sz="1600" b="1" spc="-5" dirty="0">
                <a:solidFill>
                  <a:srgbClr val="252525"/>
                </a:solidFill>
                <a:latin typeface="Times New Roman"/>
                <a:cs typeface="Times New Roman"/>
              </a:rPr>
              <a:t> </a:t>
            </a:r>
            <a:r>
              <a:rPr lang="en-US" sz="1600" b="1" spc="-5" dirty="0" err="1">
                <a:solidFill>
                  <a:srgbClr val="252525"/>
                </a:solidFill>
                <a:latin typeface="Times New Roman"/>
                <a:cs typeface="Times New Roman"/>
              </a:rPr>
              <a:t>hiệu</a:t>
            </a:r>
            <a:r>
              <a:rPr lang="en-US" sz="1600" b="1" spc="-5" dirty="0">
                <a:solidFill>
                  <a:srgbClr val="252525"/>
                </a:solidFill>
                <a:latin typeface="Times New Roman"/>
                <a:cs typeface="Times New Roman"/>
              </a:rPr>
              <a:t> </a:t>
            </a:r>
            <a:r>
              <a:rPr lang="en-US" sz="1600" b="1" spc="-5" dirty="0" err="1">
                <a:solidFill>
                  <a:srgbClr val="252525"/>
                </a:solidFill>
                <a:latin typeface="Times New Roman"/>
                <a:cs typeface="Times New Roman"/>
              </a:rPr>
              <a:t>của</a:t>
            </a:r>
            <a:r>
              <a:rPr lang="en-US" sz="1600" b="1" spc="-5" dirty="0">
                <a:solidFill>
                  <a:srgbClr val="252525"/>
                </a:solidFill>
                <a:latin typeface="Times New Roman"/>
                <a:cs typeface="Times New Roman"/>
              </a:rPr>
              <a:t> </a:t>
            </a:r>
            <a:r>
              <a:rPr lang="en-US" sz="1600" b="1" spc="-5" dirty="0" err="1">
                <a:solidFill>
                  <a:srgbClr val="252525"/>
                </a:solidFill>
                <a:latin typeface="Times New Roman"/>
                <a:cs typeface="Times New Roman"/>
              </a:rPr>
              <a:t>bệnh</a:t>
            </a:r>
            <a:r>
              <a:rPr lang="en-US" sz="1600" b="1" spc="-5" dirty="0">
                <a:solidFill>
                  <a:srgbClr val="252525"/>
                </a:solidFill>
                <a:latin typeface="Times New Roman"/>
                <a:cs typeface="Times New Roman"/>
              </a:rPr>
              <a:t> SXH</a:t>
            </a:r>
            <a:endParaRPr sz="1600" dirty="0">
              <a:latin typeface="Times New Roman"/>
              <a:cs typeface="Times New Roman"/>
            </a:endParaRPr>
          </a:p>
        </p:txBody>
      </p:sp>
      <p:sp>
        <p:nvSpPr>
          <p:cNvPr id="8" name="object 8"/>
          <p:cNvSpPr txBox="1"/>
          <p:nvPr/>
        </p:nvSpPr>
        <p:spPr>
          <a:xfrm>
            <a:off x="1483233" y="5767285"/>
            <a:ext cx="9342120" cy="226060"/>
          </a:xfrm>
          <a:prstGeom prst="rect">
            <a:avLst/>
          </a:prstGeom>
          <a:solidFill>
            <a:srgbClr val="FFFF00"/>
          </a:solidFill>
        </p:spPr>
        <p:txBody>
          <a:bodyPr vert="horz" wrap="square" lIns="0" tIns="0" rIns="0" bIns="0" rtlCol="0">
            <a:spAutoFit/>
          </a:bodyPr>
          <a:lstStyle/>
          <a:p>
            <a:pPr>
              <a:lnSpc>
                <a:spcPts val="1735"/>
              </a:lnSpc>
            </a:pPr>
            <a:r>
              <a:rPr sz="1600" b="1" spc="-10" dirty="0">
                <a:solidFill>
                  <a:srgbClr val="252525"/>
                </a:solidFill>
                <a:latin typeface="Times New Roman"/>
                <a:cs typeface="Times New Roman"/>
              </a:rPr>
              <a:t>hiệu </a:t>
            </a:r>
            <a:r>
              <a:rPr sz="1600" b="1" spc="-5" dirty="0">
                <a:solidFill>
                  <a:srgbClr val="252525"/>
                </a:solidFill>
                <a:latin typeface="Times New Roman"/>
                <a:cs typeface="Times New Roman"/>
              </a:rPr>
              <a:t>của </a:t>
            </a:r>
            <a:r>
              <a:rPr sz="1600" b="1" spc="-10" dirty="0">
                <a:solidFill>
                  <a:srgbClr val="252525"/>
                </a:solidFill>
                <a:latin typeface="Times New Roman"/>
                <a:cs typeface="Times New Roman"/>
              </a:rPr>
              <a:t>bệnh </a:t>
            </a:r>
            <a:r>
              <a:rPr sz="1600" b="1" spc="-15" dirty="0">
                <a:solidFill>
                  <a:srgbClr val="252525"/>
                </a:solidFill>
                <a:latin typeface="Times New Roman"/>
                <a:cs typeface="Times New Roman"/>
              </a:rPr>
              <a:t>SXHD </a:t>
            </a:r>
            <a:r>
              <a:rPr sz="1600" b="1" spc="-10" dirty="0">
                <a:solidFill>
                  <a:srgbClr val="252525"/>
                </a:solidFill>
                <a:latin typeface="Times New Roman"/>
                <a:cs typeface="Times New Roman"/>
              </a:rPr>
              <a:t>như </a:t>
            </a:r>
            <a:r>
              <a:rPr sz="1600" b="1" spc="-5" dirty="0">
                <a:solidFill>
                  <a:srgbClr val="252525"/>
                </a:solidFill>
                <a:latin typeface="Times New Roman"/>
                <a:cs typeface="Times New Roman"/>
              </a:rPr>
              <a:t>sốt cao liên tục </a:t>
            </a:r>
            <a:r>
              <a:rPr sz="1600" b="1" dirty="0">
                <a:solidFill>
                  <a:srgbClr val="252525"/>
                </a:solidFill>
                <a:latin typeface="Times New Roman"/>
                <a:cs typeface="Times New Roman"/>
              </a:rPr>
              <a:t>2-7 </a:t>
            </a:r>
            <a:r>
              <a:rPr sz="1600" b="1" spc="-5" dirty="0">
                <a:solidFill>
                  <a:srgbClr val="252525"/>
                </a:solidFill>
                <a:latin typeface="Times New Roman"/>
                <a:cs typeface="Times New Roman"/>
              </a:rPr>
              <a:t>ngày </a:t>
            </a:r>
            <a:r>
              <a:rPr sz="1600" b="1" spc="-10" dirty="0">
                <a:solidFill>
                  <a:srgbClr val="252525"/>
                </a:solidFill>
                <a:latin typeface="Times New Roman"/>
                <a:cs typeface="Times New Roman"/>
              </a:rPr>
              <a:t>kèm </a:t>
            </a:r>
            <a:r>
              <a:rPr sz="1600" b="1" spc="-5" dirty="0">
                <a:solidFill>
                  <a:srgbClr val="252525"/>
                </a:solidFill>
                <a:latin typeface="Times New Roman"/>
                <a:cs typeface="Times New Roman"/>
              </a:rPr>
              <a:t>các </a:t>
            </a:r>
            <a:r>
              <a:rPr sz="1600" b="1" spc="-10" dirty="0">
                <a:solidFill>
                  <a:srgbClr val="252525"/>
                </a:solidFill>
                <a:latin typeface="Times New Roman"/>
                <a:cs typeface="Times New Roman"/>
              </a:rPr>
              <a:t>dấu </a:t>
            </a:r>
            <a:r>
              <a:rPr sz="1600" b="1" spc="-5" dirty="0">
                <a:solidFill>
                  <a:srgbClr val="252525"/>
                </a:solidFill>
                <a:latin typeface="Times New Roman"/>
                <a:cs typeface="Times New Roman"/>
              </a:rPr>
              <a:t>xuất huyết </a:t>
            </a:r>
            <a:r>
              <a:rPr sz="1600" b="1" spc="-10" dirty="0">
                <a:solidFill>
                  <a:srgbClr val="252525"/>
                </a:solidFill>
                <a:latin typeface="Times New Roman"/>
                <a:cs typeface="Times New Roman"/>
              </a:rPr>
              <a:t>như </a:t>
            </a:r>
            <a:r>
              <a:rPr sz="1600" b="1" spc="-5" dirty="0">
                <a:solidFill>
                  <a:srgbClr val="252525"/>
                </a:solidFill>
                <a:latin typeface="Times New Roman"/>
                <a:cs typeface="Times New Roman"/>
              </a:rPr>
              <a:t>chấm xuất huyết, chảy</a:t>
            </a:r>
            <a:r>
              <a:rPr sz="1600" b="1" spc="335" dirty="0">
                <a:solidFill>
                  <a:srgbClr val="252525"/>
                </a:solidFill>
                <a:latin typeface="Times New Roman"/>
                <a:cs typeface="Times New Roman"/>
              </a:rPr>
              <a:t> </a:t>
            </a:r>
            <a:r>
              <a:rPr sz="1600" b="1" spc="-15" dirty="0">
                <a:solidFill>
                  <a:srgbClr val="252525"/>
                </a:solidFill>
                <a:latin typeface="Times New Roman"/>
                <a:cs typeface="Times New Roman"/>
              </a:rPr>
              <a:t>máu</a:t>
            </a:r>
            <a:endParaRPr sz="1600">
              <a:latin typeface="Times New Roman"/>
              <a:cs typeface="Times New Roman"/>
            </a:endParaRPr>
          </a:p>
        </p:txBody>
      </p:sp>
      <p:sp>
        <p:nvSpPr>
          <p:cNvPr id="9" name="object 9"/>
          <p:cNvSpPr txBox="1"/>
          <p:nvPr/>
        </p:nvSpPr>
        <p:spPr>
          <a:xfrm>
            <a:off x="1483233" y="6011125"/>
            <a:ext cx="8821420" cy="226060"/>
          </a:xfrm>
          <a:prstGeom prst="rect">
            <a:avLst/>
          </a:prstGeom>
          <a:solidFill>
            <a:srgbClr val="FFFF00"/>
          </a:solidFill>
        </p:spPr>
        <p:txBody>
          <a:bodyPr vert="horz" wrap="square" lIns="0" tIns="0" rIns="0" bIns="0" rtlCol="0">
            <a:spAutoFit/>
          </a:bodyPr>
          <a:lstStyle/>
          <a:p>
            <a:pPr>
              <a:lnSpc>
                <a:spcPts val="1735"/>
              </a:lnSpc>
            </a:pPr>
            <a:r>
              <a:rPr sz="1600" b="1" spc="-5" dirty="0">
                <a:solidFill>
                  <a:srgbClr val="252525"/>
                </a:solidFill>
                <a:latin typeface="Times New Roman"/>
                <a:cs typeface="Times New Roman"/>
              </a:rPr>
              <a:t>răng, </a:t>
            </a:r>
            <a:r>
              <a:rPr sz="1600" b="1" spc="-15" dirty="0">
                <a:solidFill>
                  <a:srgbClr val="252525"/>
                </a:solidFill>
                <a:latin typeface="Times New Roman"/>
                <a:cs typeface="Times New Roman"/>
              </a:rPr>
              <a:t>máu mũi, </a:t>
            </a:r>
            <a:r>
              <a:rPr sz="1600" b="1" spc="-5" dirty="0">
                <a:solidFill>
                  <a:srgbClr val="252525"/>
                </a:solidFill>
                <a:latin typeface="Times New Roman"/>
                <a:cs typeface="Times New Roman"/>
              </a:rPr>
              <a:t>.. cần </a:t>
            </a:r>
            <a:r>
              <a:rPr sz="1600" b="1" spc="-10" dirty="0">
                <a:solidFill>
                  <a:srgbClr val="252525"/>
                </a:solidFill>
                <a:latin typeface="Times New Roman"/>
                <a:cs typeface="Times New Roman"/>
              </a:rPr>
              <a:t>đưa </a:t>
            </a:r>
            <a:r>
              <a:rPr sz="1600" b="1" spc="-5" dirty="0">
                <a:solidFill>
                  <a:srgbClr val="252525"/>
                </a:solidFill>
                <a:latin typeface="Times New Roman"/>
                <a:cs typeface="Times New Roman"/>
              </a:rPr>
              <a:t>trẻ </a:t>
            </a:r>
            <a:r>
              <a:rPr sz="1600" b="1" spc="-10" dirty="0">
                <a:solidFill>
                  <a:srgbClr val="252525"/>
                </a:solidFill>
                <a:latin typeface="Times New Roman"/>
                <a:cs typeface="Times New Roman"/>
              </a:rPr>
              <a:t>đến khám </a:t>
            </a:r>
            <a:r>
              <a:rPr sz="1600" b="1" spc="-5" dirty="0">
                <a:solidFill>
                  <a:srgbClr val="252525"/>
                </a:solidFill>
                <a:latin typeface="Times New Roman"/>
                <a:cs typeface="Times New Roman"/>
              </a:rPr>
              <a:t>tại các cơ sở y </a:t>
            </a:r>
            <a:r>
              <a:rPr sz="1600" b="1" spc="-10" dirty="0">
                <a:solidFill>
                  <a:srgbClr val="252525"/>
                </a:solidFill>
                <a:latin typeface="Times New Roman"/>
                <a:cs typeface="Times New Roman"/>
              </a:rPr>
              <a:t>tế </a:t>
            </a:r>
            <a:r>
              <a:rPr sz="1600" b="1" spc="-5" dirty="0">
                <a:solidFill>
                  <a:srgbClr val="252525"/>
                </a:solidFill>
                <a:latin typeface="Times New Roman"/>
                <a:cs typeface="Times New Roman"/>
              </a:rPr>
              <a:t>để được chẩn đoán và được </a:t>
            </a:r>
            <a:r>
              <a:rPr sz="1600" b="1" spc="-10" dirty="0">
                <a:solidFill>
                  <a:srgbClr val="252525"/>
                </a:solidFill>
                <a:latin typeface="Times New Roman"/>
                <a:cs typeface="Times New Roman"/>
              </a:rPr>
              <a:t>điều </a:t>
            </a:r>
            <a:r>
              <a:rPr sz="1600" b="1" spc="-5" dirty="0">
                <a:solidFill>
                  <a:srgbClr val="252525"/>
                </a:solidFill>
                <a:latin typeface="Times New Roman"/>
                <a:cs typeface="Times New Roman"/>
              </a:rPr>
              <a:t>trị </a:t>
            </a:r>
            <a:r>
              <a:rPr sz="1600" b="1" spc="-10" dirty="0">
                <a:solidFill>
                  <a:srgbClr val="252525"/>
                </a:solidFill>
                <a:latin typeface="Times New Roman"/>
                <a:cs typeface="Times New Roman"/>
              </a:rPr>
              <a:t>kịp</a:t>
            </a:r>
            <a:r>
              <a:rPr sz="1600" b="1" spc="20" dirty="0">
                <a:solidFill>
                  <a:srgbClr val="252525"/>
                </a:solidFill>
                <a:latin typeface="Times New Roman"/>
                <a:cs typeface="Times New Roman"/>
              </a:rPr>
              <a:t> </a:t>
            </a:r>
            <a:r>
              <a:rPr sz="1600" b="1" spc="-5" dirty="0">
                <a:solidFill>
                  <a:srgbClr val="252525"/>
                </a:solidFill>
                <a:latin typeface="Times New Roman"/>
                <a:cs typeface="Times New Roman"/>
              </a:rPr>
              <a:t>thời.</a:t>
            </a:r>
            <a:endParaRPr sz="1600" dirty="0">
              <a:latin typeface="Times New Roman"/>
              <a:cs typeface="Times New Roman"/>
            </a:endParaRPr>
          </a:p>
        </p:txBody>
      </p:sp>
      <p:sp>
        <p:nvSpPr>
          <p:cNvPr id="10" name="object 10"/>
          <p:cNvSpPr/>
          <p:nvPr/>
        </p:nvSpPr>
        <p:spPr>
          <a:xfrm>
            <a:off x="11783568" y="5783579"/>
            <a:ext cx="408940" cy="818515"/>
          </a:xfrm>
          <a:custGeom>
            <a:avLst/>
            <a:gdLst/>
            <a:ahLst/>
            <a:cxnLst/>
            <a:rect l="l" t="t" r="r" b="b"/>
            <a:pathLst>
              <a:path w="408940" h="818515">
                <a:moveTo>
                  <a:pt x="408431" y="0"/>
                </a:moveTo>
                <a:lnTo>
                  <a:pt x="357377" y="3175"/>
                </a:lnTo>
                <a:lnTo>
                  <a:pt x="308101" y="12458"/>
                </a:lnTo>
                <a:lnTo>
                  <a:pt x="261111" y="27647"/>
                </a:lnTo>
                <a:lnTo>
                  <a:pt x="216407" y="48031"/>
                </a:lnTo>
                <a:lnTo>
                  <a:pt x="175005" y="73634"/>
                </a:lnTo>
                <a:lnTo>
                  <a:pt x="137159" y="103314"/>
                </a:lnTo>
                <a:lnTo>
                  <a:pt x="103124" y="137528"/>
                </a:lnTo>
                <a:lnTo>
                  <a:pt x="73278" y="175374"/>
                </a:lnTo>
                <a:lnTo>
                  <a:pt x="47878" y="217055"/>
                </a:lnTo>
                <a:lnTo>
                  <a:pt x="27431" y="261467"/>
                </a:lnTo>
                <a:lnTo>
                  <a:pt x="12446" y="308597"/>
                </a:lnTo>
                <a:lnTo>
                  <a:pt x="3175" y="357987"/>
                </a:lnTo>
                <a:lnTo>
                  <a:pt x="0" y="409194"/>
                </a:lnTo>
                <a:lnTo>
                  <a:pt x="888" y="435025"/>
                </a:lnTo>
                <a:lnTo>
                  <a:pt x="7238" y="485546"/>
                </a:lnTo>
                <a:lnTo>
                  <a:pt x="19303" y="533806"/>
                </a:lnTo>
                <a:lnTo>
                  <a:pt x="36956" y="579805"/>
                </a:lnTo>
                <a:lnTo>
                  <a:pt x="60198" y="622630"/>
                </a:lnTo>
                <a:lnTo>
                  <a:pt x="87629" y="662279"/>
                </a:lnTo>
                <a:lnTo>
                  <a:pt x="119633" y="698525"/>
                </a:lnTo>
                <a:lnTo>
                  <a:pt x="155701" y="730478"/>
                </a:lnTo>
                <a:lnTo>
                  <a:pt x="195199" y="758342"/>
                </a:lnTo>
                <a:lnTo>
                  <a:pt x="238378" y="781227"/>
                </a:lnTo>
                <a:lnTo>
                  <a:pt x="283972" y="799122"/>
                </a:lnTo>
                <a:lnTo>
                  <a:pt x="332358" y="811364"/>
                </a:lnTo>
                <a:lnTo>
                  <a:pt x="382777" y="817702"/>
                </a:lnTo>
                <a:lnTo>
                  <a:pt x="408431" y="818388"/>
                </a:lnTo>
                <a:lnTo>
                  <a:pt x="408431" y="0"/>
                </a:lnTo>
                <a:close/>
              </a:path>
            </a:pathLst>
          </a:custGeom>
          <a:solidFill>
            <a:srgbClr val="252525"/>
          </a:solid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72727"/>
            </a:solidFill>
          </p:spPr>
          <p:txBody>
            <a:bodyPr wrap="square" lIns="0" tIns="0" rIns="0" bIns="0" rtlCol="0"/>
            <a:lstStyle/>
            <a:p>
              <a:endParaRPr/>
            </a:p>
          </p:txBody>
        </p:sp>
        <p:sp>
          <p:nvSpPr>
            <p:cNvPr id="4" name="object 4"/>
            <p:cNvSpPr/>
            <p:nvPr/>
          </p:nvSpPr>
          <p:spPr>
            <a:xfrm>
              <a:off x="11783568" y="5779008"/>
              <a:ext cx="408940" cy="818515"/>
            </a:xfrm>
            <a:custGeom>
              <a:avLst/>
              <a:gdLst/>
              <a:ahLst/>
              <a:cxnLst/>
              <a:rect l="l" t="t" r="r" b="b"/>
              <a:pathLst>
                <a:path w="408940" h="818515">
                  <a:moveTo>
                    <a:pt x="408431" y="0"/>
                  </a:moveTo>
                  <a:lnTo>
                    <a:pt x="357377" y="3174"/>
                  </a:lnTo>
                  <a:lnTo>
                    <a:pt x="308101" y="12458"/>
                  </a:lnTo>
                  <a:lnTo>
                    <a:pt x="261111" y="27647"/>
                  </a:lnTo>
                  <a:lnTo>
                    <a:pt x="216407" y="48031"/>
                  </a:lnTo>
                  <a:lnTo>
                    <a:pt x="175005" y="73634"/>
                  </a:lnTo>
                  <a:lnTo>
                    <a:pt x="137159" y="103314"/>
                  </a:lnTo>
                  <a:lnTo>
                    <a:pt x="103124" y="137528"/>
                  </a:lnTo>
                  <a:lnTo>
                    <a:pt x="73278" y="175374"/>
                  </a:lnTo>
                  <a:lnTo>
                    <a:pt x="47878" y="217055"/>
                  </a:lnTo>
                  <a:lnTo>
                    <a:pt x="27431" y="261467"/>
                  </a:lnTo>
                  <a:lnTo>
                    <a:pt x="12446" y="308597"/>
                  </a:lnTo>
                  <a:lnTo>
                    <a:pt x="3175" y="357987"/>
                  </a:lnTo>
                  <a:lnTo>
                    <a:pt x="0" y="409193"/>
                  </a:lnTo>
                  <a:lnTo>
                    <a:pt x="888" y="435025"/>
                  </a:lnTo>
                  <a:lnTo>
                    <a:pt x="7238" y="485546"/>
                  </a:lnTo>
                  <a:lnTo>
                    <a:pt x="19303" y="533806"/>
                  </a:lnTo>
                  <a:lnTo>
                    <a:pt x="36956" y="579805"/>
                  </a:lnTo>
                  <a:lnTo>
                    <a:pt x="60198" y="622630"/>
                  </a:lnTo>
                  <a:lnTo>
                    <a:pt x="87629" y="662279"/>
                  </a:lnTo>
                  <a:lnTo>
                    <a:pt x="119633" y="698525"/>
                  </a:lnTo>
                  <a:lnTo>
                    <a:pt x="155701" y="730478"/>
                  </a:lnTo>
                  <a:lnTo>
                    <a:pt x="195199" y="758342"/>
                  </a:lnTo>
                  <a:lnTo>
                    <a:pt x="238378" y="781227"/>
                  </a:lnTo>
                  <a:lnTo>
                    <a:pt x="283972" y="799134"/>
                  </a:lnTo>
                  <a:lnTo>
                    <a:pt x="332358" y="811364"/>
                  </a:lnTo>
                  <a:lnTo>
                    <a:pt x="382777" y="817702"/>
                  </a:lnTo>
                  <a:lnTo>
                    <a:pt x="408431" y="818387"/>
                  </a:lnTo>
                  <a:lnTo>
                    <a:pt x="408431" y="0"/>
                  </a:lnTo>
                  <a:close/>
                </a:path>
              </a:pathLst>
            </a:custGeom>
            <a:solidFill>
              <a:srgbClr val="FFFFFF"/>
            </a:solidFill>
          </p:spPr>
          <p:txBody>
            <a:bodyPr wrap="square" lIns="0" tIns="0" rIns="0" bIns="0" rtlCol="0"/>
            <a:lstStyle/>
            <a:p>
              <a:endParaRPr/>
            </a:p>
          </p:txBody>
        </p:sp>
      </p:grpSp>
      <p:sp>
        <p:nvSpPr>
          <p:cNvPr id="5" name="object 5"/>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72727"/>
          </a:solidFill>
        </p:spPr>
        <p:txBody>
          <a:bodyPr wrap="square" lIns="0" tIns="0" rIns="0" bIns="0" rtlCol="0"/>
          <a:lstStyle/>
          <a:p>
            <a:endParaRPr/>
          </a:p>
        </p:txBody>
      </p:sp>
      <p:sp>
        <p:nvSpPr>
          <p:cNvPr id="6" name="object 6"/>
          <p:cNvSpPr txBox="1">
            <a:spLocks noGrp="1"/>
          </p:cNvSpPr>
          <p:nvPr>
            <p:ph type="title"/>
          </p:nvPr>
        </p:nvSpPr>
        <p:spPr>
          <a:xfrm>
            <a:off x="1147368" y="1022095"/>
            <a:ext cx="4858385" cy="1126490"/>
          </a:xfrm>
          <a:prstGeom prst="rect">
            <a:avLst/>
          </a:prstGeom>
        </p:spPr>
        <p:txBody>
          <a:bodyPr vert="horz" wrap="square" lIns="0" tIns="79375" rIns="0" bIns="0" rtlCol="0">
            <a:spAutoFit/>
          </a:bodyPr>
          <a:lstStyle/>
          <a:p>
            <a:pPr marL="12700" marR="5080">
              <a:lnSpc>
                <a:spcPts val="4100"/>
              </a:lnSpc>
              <a:spcBef>
                <a:spcPts val="625"/>
              </a:spcBef>
              <a:tabLst>
                <a:tab pos="1050925" algn="l"/>
              </a:tabLst>
            </a:pPr>
            <a:r>
              <a:rPr sz="3800" i="1" spc="-114" dirty="0">
                <a:solidFill>
                  <a:srgbClr val="FFFFFF"/>
                </a:solidFill>
              </a:rPr>
              <a:t>Thời	</a:t>
            </a:r>
            <a:r>
              <a:rPr sz="3800" i="1" spc="-175" dirty="0">
                <a:solidFill>
                  <a:srgbClr val="FFFFFF"/>
                </a:solidFill>
              </a:rPr>
              <a:t>gian </a:t>
            </a:r>
            <a:r>
              <a:rPr sz="3800" i="1" spc="-185" dirty="0">
                <a:solidFill>
                  <a:srgbClr val="FFFFFF"/>
                </a:solidFill>
              </a:rPr>
              <a:t>dịch </a:t>
            </a:r>
            <a:r>
              <a:rPr sz="3800" i="1" spc="-320" dirty="0">
                <a:solidFill>
                  <a:srgbClr val="FFFFFF"/>
                </a:solidFill>
              </a:rPr>
              <a:t>bệnh </a:t>
            </a:r>
            <a:r>
              <a:rPr sz="3800" i="1" spc="-165" dirty="0">
                <a:solidFill>
                  <a:srgbClr val="FFFFFF"/>
                </a:solidFill>
              </a:rPr>
              <a:t>tăng  </a:t>
            </a:r>
            <a:r>
              <a:rPr sz="3800" spc="-300" dirty="0">
                <a:solidFill>
                  <a:srgbClr val="FFFFFF"/>
                </a:solidFill>
              </a:rPr>
              <a:t>và </a:t>
            </a:r>
            <a:r>
              <a:rPr sz="3800" spc="-165" dirty="0">
                <a:solidFill>
                  <a:srgbClr val="FFFFFF"/>
                </a:solidFill>
              </a:rPr>
              <a:t>phát </a:t>
            </a:r>
            <a:r>
              <a:rPr sz="3800" spc="-40" dirty="0">
                <a:solidFill>
                  <a:srgbClr val="FFFFFF"/>
                </a:solidFill>
              </a:rPr>
              <a:t>triển</a:t>
            </a:r>
            <a:r>
              <a:rPr sz="3800" spc="-285" dirty="0">
                <a:solidFill>
                  <a:srgbClr val="FFFFFF"/>
                </a:solidFill>
              </a:rPr>
              <a:t> </a:t>
            </a:r>
            <a:r>
              <a:rPr sz="3800" spc="-275" dirty="0">
                <a:solidFill>
                  <a:srgbClr val="FFFFFF"/>
                </a:solidFill>
              </a:rPr>
              <a:t>mạnh</a:t>
            </a:r>
            <a:endParaRPr sz="3800"/>
          </a:p>
        </p:txBody>
      </p:sp>
      <p:sp>
        <p:nvSpPr>
          <p:cNvPr id="7" name="object 7"/>
          <p:cNvSpPr/>
          <p:nvPr/>
        </p:nvSpPr>
        <p:spPr>
          <a:xfrm>
            <a:off x="759713" y="1143761"/>
            <a:ext cx="0" cy="5715000"/>
          </a:xfrm>
          <a:custGeom>
            <a:avLst/>
            <a:gdLst/>
            <a:ahLst/>
            <a:cxnLst/>
            <a:rect l="l" t="t" r="r" b="b"/>
            <a:pathLst>
              <a:path h="5715000">
                <a:moveTo>
                  <a:pt x="0" y="0"/>
                </a:moveTo>
                <a:lnTo>
                  <a:pt x="0" y="5714706"/>
                </a:lnTo>
              </a:path>
            </a:pathLst>
          </a:custGeom>
          <a:ln w="19050">
            <a:solidFill>
              <a:srgbClr val="FFFFFF"/>
            </a:solidFill>
          </a:ln>
        </p:spPr>
        <p:txBody>
          <a:bodyPr wrap="square" lIns="0" tIns="0" rIns="0" bIns="0" rtlCol="0"/>
          <a:lstStyle/>
          <a:p>
            <a:endParaRPr/>
          </a:p>
        </p:txBody>
      </p:sp>
      <p:sp>
        <p:nvSpPr>
          <p:cNvPr id="8" name="object 8"/>
          <p:cNvSpPr txBox="1"/>
          <p:nvPr/>
        </p:nvSpPr>
        <p:spPr>
          <a:xfrm>
            <a:off x="1330197" y="2937355"/>
            <a:ext cx="4972050" cy="2239645"/>
          </a:xfrm>
          <a:prstGeom prst="rect">
            <a:avLst/>
          </a:prstGeom>
        </p:spPr>
        <p:txBody>
          <a:bodyPr vert="horz" wrap="square" lIns="0" tIns="13335" rIns="0" bIns="0" rtlCol="0">
            <a:spAutoFit/>
          </a:bodyPr>
          <a:lstStyle/>
          <a:p>
            <a:pPr marL="12700" marR="5080">
              <a:lnSpc>
                <a:spcPct val="110000"/>
              </a:lnSpc>
              <a:spcBef>
                <a:spcPts val="105"/>
              </a:spcBef>
            </a:pPr>
            <a:r>
              <a:rPr sz="1800" spc="95" dirty="0">
                <a:solidFill>
                  <a:srgbClr val="FFFFFF"/>
                </a:solidFill>
                <a:latin typeface="Arial"/>
                <a:cs typeface="Arial"/>
              </a:rPr>
              <a:t>* </a:t>
            </a:r>
            <a:r>
              <a:rPr sz="1800" spc="-60" dirty="0">
                <a:solidFill>
                  <a:srgbClr val="FFFFFF"/>
                </a:solidFill>
                <a:latin typeface="Arial"/>
                <a:cs typeface="Arial"/>
              </a:rPr>
              <a:t>Lưu </a:t>
            </a:r>
            <a:r>
              <a:rPr sz="1800" spc="5" dirty="0">
                <a:solidFill>
                  <a:srgbClr val="FFFFFF"/>
                </a:solidFill>
                <a:latin typeface="Arial"/>
                <a:cs typeface="Arial"/>
              </a:rPr>
              <a:t>ý: </a:t>
            </a:r>
            <a:r>
              <a:rPr sz="1800" spc="30" dirty="0">
                <a:solidFill>
                  <a:srgbClr val="FFFFFF"/>
                </a:solidFill>
                <a:latin typeface="Arial"/>
                <a:cs typeface="Arial"/>
              </a:rPr>
              <a:t>Dịch </a:t>
            </a:r>
            <a:r>
              <a:rPr sz="1800" spc="-80" dirty="0">
                <a:solidFill>
                  <a:srgbClr val="FFFFFF"/>
                </a:solidFill>
                <a:latin typeface="Arial"/>
                <a:cs typeface="Arial"/>
              </a:rPr>
              <a:t>SXH </a:t>
            </a:r>
            <a:r>
              <a:rPr sz="1800" dirty="0">
                <a:solidFill>
                  <a:srgbClr val="FFFFFF"/>
                </a:solidFill>
                <a:latin typeface="Arial"/>
                <a:cs typeface="Arial"/>
              </a:rPr>
              <a:t>thường </a:t>
            </a:r>
            <a:r>
              <a:rPr sz="1800" spc="-65" dirty="0">
                <a:solidFill>
                  <a:srgbClr val="FFFFFF"/>
                </a:solidFill>
                <a:latin typeface="Arial"/>
                <a:cs typeface="Arial"/>
              </a:rPr>
              <a:t>xảy </a:t>
            </a:r>
            <a:r>
              <a:rPr sz="1800" spc="-10" dirty="0">
                <a:solidFill>
                  <a:srgbClr val="FFFFFF"/>
                </a:solidFill>
                <a:latin typeface="Arial"/>
                <a:cs typeface="Arial"/>
              </a:rPr>
              <a:t>ra </a:t>
            </a:r>
            <a:r>
              <a:rPr sz="1800" spc="60" dirty="0">
                <a:solidFill>
                  <a:srgbClr val="FFFFFF"/>
                </a:solidFill>
                <a:latin typeface="Arial"/>
                <a:cs typeface="Arial"/>
              </a:rPr>
              <a:t>theo </a:t>
            </a:r>
            <a:r>
              <a:rPr sz="1800" spc="5" dirty="0">
                <a:solidFill>
                  <a:srgbClr val="FFFFFF"/>
                </a:solidFill>
                <a:latin typeface="Arial"/>
                <a:cs typeface="Arial"/>
              </a:rPr>
              <a:t>mùa, </a:t>
            </a:r>
            <a:r>
              <a:rPr sz="1800" spc="50" dirty="0">
                <a:solidFill>
                  <a:srgbClr val="FFFFFF"/>
                </a:solidFill>
                <a:latin typeface="Arial"/>
                <a:cs typeface="Arial"/>
              </a:rPr>
              <a:t>dịch  </a:t>
            </a:r>
            <a:r>
              <a:rPr sz="1800" spc="25" dirty="0">
                <a:solidFill>
                  <a:srgbClr val="FFFFFF"/>
                </a:solidFill>
                <a:latin typeface="Arial"/>
                <a:cs typeface="Arial"/>
              </a:rPr>
              <a:t>bắt</a:t>
            </a:r>
            <a:r>
              <a:rPr sz="1800" spc="-55" dirty="0">
                <a:solidFill>
                  <a:srgbClr val="FFFFFF"/>
                </a:solidFill>
                <a:latin typeface="Arial"/>
                <a:cs typeface="Arial"/>
              </a:rPr>
              <a:t> </a:t>
            </a:r>
            <a:r>
              <a:rPr sz="1800" spc="15" dirty="0">
                <a:solidFill>
                  <a:srgbClr val="FFFFFF"/>
                </a:solidFill>
                <a:latin typeface="Arial"/>
                <a:cs typeface="Arial"/>
              </a:rPr>
              <a:t>đầu</a:t>
            </a:r>
            <a:r>
              <a:rPr sz="1800" spc="-55" dirty="0">
                <a:solidFill>
                  <a:srgbClr val="FFFFFF"/>
                </a:solidFill>
                <a:latin typeface="Arial"/>
                <a:cs typeface="Arial"/>
              </a:rPr>
              <a:t> </a:t>
            </a:r>
            <a:r>
              <a:rPr sz="1800" spc="-20" dirty="0">
                <a:solidFill>
                  <a:srgbClr val="FFFFFF"/>
                </a:solidFill>
                <a:latin typeface="Arial"/>
                <a:cs typeface="Arial"/>
              </a:rPr>
              <a:t>từ</a:t>
            </a:r>
            <a:r>
              <a:rPr sz="1800" spc="-50" dirty="0">
                <a:solidFill>
                  <a:srgbClr val="FFFFFF"/>
                </a:solidFill>
                <a:latin typeface="Arial"/>
                <a:cs typeface="Arial"/>
              </a:rPr>
              <a:t> </a:t>
            </a:r>
            <a:r>
              <a:rPr sz="1800" spc="50" dirty="0">
                <a:solidFill>
                  <a:srgbClr val="FFFFFF"/>
                </a:solidFill>
                <a:latin typeface="Arial"/>
                <a:cs typeface="Arial"/>
              </a:rPr>
              <a:t>tháng</a:t>
            </a:r>
            <a:r>
              <a:rPr sz="1800" spc="-50" dirty="0">
                <a:solidFill>
                  <a:srgbClr val="FFFFFF"/>
                </a:solidFill>
                <a:latin typeface="Arial"/>
                <a:cs typeface="Arial"/>
              </a:rPr>
              <a:t> </a:t>
            </a:r>
            <a:r>
              <a:rPr sz="1800" spc="40" dirty="0">
                <a:solidFill>
                  <a:srgbClr val="FFFFFF"/>
                </a:solidFill>
                <a:latin typeface="Arial"/>
                <a:cs typeface="Arial"/>
              </a:rPr>
              <a:t>4</a:t>
            </a:r>
            <a:r>
              <a:rPr sz="1800" spc="-50" dirty="0">
                <a:solidFill>
                  <a:srgbClr val="FFFFFF"/>
                </a:solidFill>
                <a:latin typeface="Arial"/>
                <a:cs typeface="Arial"/>
              </a:rPr>
              <a:t> </a:t>
            </a:r>
            <a:r>
              <a:rPr sz="1800" spc="-35" dirty="0">
                <a:solidFill>
                  <a:srgbClr val="FFFFFF"/>
                </a:solidFill>
                <a:latin typeface="Arial"/>
                <a:cs typeface="Arial"/>
              </a:rPr>
              <a:t>và</a:t>
            </a:r>
            <a:r>
              <a:rPr sz="1800" spc="-50" dirty="0">
                <a:solidFill>
                  <a:srgbClr val="FFFFFF"/>
                </a:solidFill>
                <a:latin typeface="Arial"/>
                <a:cs typeface="Arial"/>
              </a:rPr>
              <a:t> </a:t>
            </a:r>
            <a:r>
              <a:rPr sz="1800" spc="45" dirty="0">
                <a:solidFill>
                  <a:srgbClr val="FFFFFF"/>
                </a:solidFill>
                <a:latin typeface="Arial"/>
                <a:cs typeface="Arial"/>
              </a:rPr>
              <a:t>kéo</a:t>
            </a:r>
            <a:r>
              <a:rPr sz="1800" spc="-55" dirty="0">
                <a:solidFill>
                  <a:srgbClr val="FFFFFF"/>
                </a:solidFill>
                <a:latin typeface="Arial"/>
                <a:cs typeface="Arial"/>
              </a:rPr>
              <a:t> </a:t>
            </a:r>
            <a:r>
              <a:rPr sz="1800" spc="45" dirty="0">
                <a:solidFill>
                  <a:srgbClr val="FFFFFF"/>
                </a:solidFill>
                <a:latin typeface="Arial"/>
                <a:cs typeface="Arial"/>
              </a:rPr>
              <a:t>dài</a:t>
            </a:r>
            <a:r>
              <a:rPr sz="1800" spc="-55" dirty="0">
                <a:solidFill>
                  <a:srgbClr val="FFFFFF"/>
                </a:solidFill>
                <a:latin typeface="Arial"/>
                <a:cs typeface="Arial"/>
              </a:rPr>
              <a:t> </a:t>
            </a:r>
            <a:r>
              <a:rPr sz="1800" spc="30" dirty="0">
                <a:solidFill>
                  <a:srgbClr val="FFFFFF"/>
                </a:solidFill>
                <a:latin typeface="Arial"/>
                <a:cs typeface="Arial"/>
              </a:rPr>
              <a:t>đến</a:t>
            </a:r>
            <a:r>
              <a:rPr sz="1800" spc="-60" dirty="0">
                <a:solidFill>
                  <a:srgbClr val="FFFFFF"/>
                </a:solidFill>
                <a:latin typeface="Arial"/>
                <a:cs typeface="Arial"/>
              </a:rPr>
              <a:t> </a:t>
            </a:r>
            <a:r>
              <a:rPr sz="1800" spc="5" dirty="0">
                <a:solidFill>
                  <a:srgbClr val="FFFFFF"/>
                </a:solidFill>
                <a:latin typeface="Arial"/>
                <a:cs typeface="Arial"/>
              </a:rPr>
              <a:t>cuối</a:t>
            </a:r>
            <a:r>
              <a:rPr sz="1800" spc="-45" dirty="0">
                <a:solidFill>
                  <a:srgbClr val="FFFFFF"/>
                </a:solidFill>
                <a:latin typeface="Arial"/>
                <a:cs typeface="Arial"/>
              </a:rPr>
              <a:t> </a:t>
            </a:r>
            <a:r>
              <a:rPr sz="1800" spc="10" dirty="0">
                <a:solidFill>
                  <a:srgbClr val="FFFFFF"/>
                </a:solidFill>
                <a:latin typeface="Arial"/>
                <a:cs typeface="Arial"/>
              </a:rPr>
              <a:t>năm,</a:t>
            </a:r>
            <a:r>
              <a:rPr sz="1800" spc="-95" dirty="0">
                <a:solidFill>
                  <a:srgbClr val="FFFFFF"/>
                </a:solidFill>
                <a:latin typeface="Arial"/>
                <a:cs typeface="Arial"/>
              </a:rPr>
              <a:t> </a:t>
            </a:r>
            <a:r>
              <a:rPr sz="1800" spc="15" dirty="0">
                <a:solidFill>
                  <a:srgbClr val="FFFFFF"/>
                </a:solidFill>
                <a:latin typeface="Arial"/>
                <a:cs typeface="Arial"/>
              </a:rPr>
              <a:t>cao  </a:t>
            </a:r>
            <a:r>
              <a:rPr sz="1800" dirty="0">
                <a:solidFill>
                  <a:srgbClr val="FFFFFF"/>
                </a:solidFill>
                <a:latin typeface="Arial"/>
                <a:cs typeface="Arial"/>
              </a:rPr>
              <a:t>nhất </a:t>
            </a:r>
            <a:r>
              <a:rPr sz="1800" spc="10" dirty="0">
                <a:solidFill>
                  <a:srgbClr val="FFFFFF"/>
                </a:solidFill>
                <a:latin typeface="Arial"/>
                <a:cs typeface="Arial"/>
              </a:rPr>
              <a:t>vào </a:t>
            </a:r>
            <a:r>
              <a:rPr sz="1800" spc="50" dirty="0">
                <a:solidFill>
                  <a:srgbClr val="FFFFFF"/>
                </a:solidFill>
                <a:latin typeface="Arial"/>
                <a:cs typeface="Arial"/>
              </a:rPr>
              <a:t>tháng </a:t>
            </a:r>
            <a:r>
              <a:rPr sz="1800" spc="5" dirty="0">
                <a:solidFill>
                  <a:srgbClr val="FFFFFF"/>
                </a:solidFill>
                <a:latin typeface="Arial"/>
                <a:cs typeface="Arial"/>
              </a:rPr>
              <a:t>7,8,9,10. </a:t>
            </a:r>
            <a:r>
              <a:rPr sz="1800" spc="-70" dirty="0">
                <a:solidFill>
                  <a:srgbClr val="FFFFFF"/>
                </a:solidFill>
                <a:latin typeface="Arial"/>
                <a:cs typeface="Arial"/>
              </a:rPr>
              <a:t>Cả </a:t>
            </a:r>
            <a:r>
              <a:rPr sz="1800" spc="-10" dirty="0">
                <a:solidFill>
                  <a:srgbClr val="FFFFFF"/>
                </a:solidFill>
                <a:latin typeface="Arial"/>
                <a:cs typeface="Arial"/>
              </a:rPr>
              <a:t>người </a:t>
            </a:r>
            <a:r>
              <a:rPr sz="1800" spc="-15" dirty="0">
                <a:solidFill>
                  <a:srgbClr val="FFFFFF"/>
                </a:solidFill>
                <a:latin typeface="Arial"/>
                <a:cs typeface="Arial"/>
              </a:rPr>
              <a:t>lớn </a:t>
            </a:r>
            <a:r>
              <a:rPr sz="1800" spc="-35" dirty="0">
                <a:solidFill>
                  <a:srgbClr val="FFFFFF"/>
                </a:solidFill>
                <a:latin typeface="Arial"/>
                <a:cs typeface="Arial"/>
              </a:rPr>
              <a:t>và </a:t>
            </a:r>
            <a:r>
              <a:rPr sz="1800" dirty="0">
                <a:solidFill>
                  <a:srgbClr val="FFFFFF"/>
                </a:solidFill>
                <a:latin typeface="Arial"/>
                <a:cs typeface="Arial"/>
              </a:rPr>
              <a:t>trẻ </a:t>
            </a:r>
            <a:r>
              <a:rPr sz="1800" spc="55" dirty="0">
                <a:solidFill>
                  <a:srgbClr val="FFFFFF"/>
                </a:solidFill>
                <a:latin typeface="Arial"/>
                <a:cs typeface="Arial"/>
              </a:rPr>
              <a:t>em  </a:t>
            </a:r>
            <a:r>
              <a:rPr sz="1800" spc="30" dirty="0">
                <a:solidFill>
                  <a:srgbClr val="FFFFFF"/>
                </a:solidFill>
                <a:latin typeface="Arial"/>
                <a:cs typeface="Arial"/>
              </a:rPr>
              <a:t>đều </a:t>
            </a:r>
            <a:r>
              <a:rPr sz="1800" spc="45" dirty="0">
                <a:solidFill>
                  <a:srgbClr val="FFFFFF"/>
                </a:solidFill>
                <a:latin typeface="Arial"/>
                <a:cs typeface="Arial"/>
              </a:rPr>
              <a:t>có </a:t>
            </a:r>
            <a:r>
              <a:rPr sz="1800" dirty="0">
                <a:solidFill>
                  <a:srgbClr val="FFFFFF"/>
                </a:solidFill>
                <a:latin typeface="Arial"/>
                <a:cs typeface="Arial"/>
              </a:rPr>
              <a:t>thể </a:t>
            </a:r>
            <a:r>
              <a:rPr sz="1800" spc="80" dirty="0">
                <a:solidFill>
                  <a:srgbClr val="FFFFFF"/>
                </a:solidFill>
                <a:latin typeface="Arial"/>
                <a:cs typeface="Arial"/>
              </a:rPr>
              <a:t>bị</a:t>
            </a:r>
            <a:r>
              <a:rPr sz="1800" spc="-320" dirty="0">
                <a:solidFill>
                  <a:srgbClr val="FFFFFF"/>
                </a:solidFill>
                <a:latin typeface="Arial"/>
                <a:cs typeface="Arial"/>
              </a:rPr>
              <a:t> </a:t>
            </a:r>
            <a:r>
              <a:rPr sz="1800" spc="-20" dirty="0">
                <a:solidFill>
                  <a:srgbClr val="FFFFFF"/>
                </a:solidFill>
                <a:latin typeface="Arial"/>
                <a:cs typeface="Arial"/>
              </a:rPr>
              <a:t>mắc </a:t>
            </a:r>
            <a:r>
              <a:rPr sz="1800" spc="-65" dirty="0">
                <a:solidFill>
                  <a:srgbClr val="FFFFFF"/>
                </a:solidFill>
                <a:latin typeface="Arial"/>
                <a:cs typeface="Arial"/>
              </a:rPr>
              <a:t>SXH.</a:t>
            </a:r>
            <a:endParaRPr sz="1800">
              <a:latin typeface="Arial"/>
              <a:cs typeface="Arial"/>
            </a:endParaRPr>
          </a:p>
          <a:p>
            <a:pPr marL="12700" marR="96520">
              <a:lnSpc>
                <a:spcPct val="110000"/>
              </a:lnSpc>
              <a:spcBef>
                <a:spcPts val="790"/>
              </a:spcBef>
            </a:pPr>
            <a:r>
              <a:rPr sz="1800" spc="45" dirty="0">
                <a:solidFill>
                  <a:srgbClr val="FFFFFF"/>
                </a:solidFill>
                <a:latin typeface="Arial"/>
                <a:cs typeface="Arial"/>
              </a:rPr>
              <a:t>Vòng </a:t>
            </a:r>
            <a:r>
              <a:rPr sz="1800" spc="20" dirty="0">
                <a:solidFill>
                  <a:srgbClr val="FFFFFF"/>
                </a:solidFill>
                <a:latin typeface="Arial"/>
                <a:cs typeface="Arial"/>
              </a:rPr>
              <a:t>đời </a:t>
            </a:r>
            <a:r>
              <a:rPr sz="1800" spc="-35" dirty="0">
                <a:solidFill>
                  <a:srgbClr val="FFFFFF"/>
                </a:solidFill>
                <a:latin typeface="Arial"/>
                <a:cs typeface="Arial"/>
              </a:rPr>
              <a:t>của </a:t>
            </a:r>
            <a:r>
              <a:rPr sz="1800" spc="30" dirty="0">
                <a:solidFill>
                  <a:srgbClr val="FFFFFF"/>
                </a:solidFill>
                <a:latin typeface="Arial"/>
                <a:cs typeface="Arial"/>
              </a:rPr>
              <a:t>muỗi </a:t>
            </a:r>
            <a:r>
              <a:rPr sz="1800" spc="-40" dirty="0">
                <a:solidFill>
                  <a:srgbClr val="FFFFFF"/>
                </a:solidFill>
                <a:latin typeface="Arial"/>
                <a:cs typeface="Arial"/>
              </a:rPr>
              <a:t>vằn </a:t>
            </a:r>
            <a:r>
              <a:rPr sz="1800" spc="5" dirty="0">
                <a:solidFill>
                  <a:srgbClr val="FFFFFF"/>
                </a:solidFill>
                <a:latin typeface="Arial"/>
                <a:cs typeface="Arial"/>
              </a:rPr>
              <a:t>trải </a:t>
            </a:r>
            <a:r>
              <a:rPr sz="1800" spc="45" dirty="0">
                <a:solidFill>
                  <a:srgbClr val="FFFFFF"/>
                </a:solidFill>
                <a:latin typeface="Arial"/>
                <a:cs typeface="Arial"/>
              </a:rPr>
              <a:t>qua </a:t>
            </a:r>
            <a:r>
              <a:rPr sz="1800" spc="40" dirty="0">
                <a:solidFill>
                  <a:srgbClr val="FFFFFF"/>
                </a:solidFill>
                <a:latin typeface="Arial"/>
                <a:cs typeface="Arial"/>
              </a:rPr>
              <a:t>4 </a:t>
            </a:r>
            <a:r>
              <a:rPr sz="1800" spc="45" dirty="0">
                <a:solidFill>
                  <a:srgbClr val="FFFFFF"/>
                </a:solidFill>
                <a:latin typeface="Arial"/>
                <a:cs typeface="Arial"/>
              </a:rPr>
              <a:t>giai </a:t>
            </a:r>
            <a:r>
              <a:rPr sz="1800" spc="40" dirty="0">
                <a:solidFill>
                  <a:srgbClr val="FFFFFF"/>
                </a:solidFill>
                <a:latin typeface="Arial"/>
                <a:cs typeface="Arial"/>
              </a:rPr>
              <a:t>đoạn :  </a:t>
            </a:r>
            <a:r>
              <a:rPr sz="1800" spc="30" dirty="0">
                <a:solidFill>
                  <a:srgbClr val="FFFFFF"/>
                </a:solidFill>
                <a:latin typeface="Arial"/>
                <a:cs typeface="Arial"/>
              </a:rPr>
              <a:t>trứng</a:t>
            </a:r>
            <a:r>
              <a:rPr sz="1800" spc="-50" dirty="0">
                <a:solidFill>
                  <a:srgbClr val="FFFFFF"/>
                </a:solidFill>
                <a:latin typeface="Arial"/>
                <a:cs typeface="Arial"/>
              </a:rPr>
              <a:t> </a:t>
            </a:r>
            <a:r>
              <a:rPr sz="1800" spc="3025" dirty="0">
                <a:solidFill>
                  <a:srgbClr val="FFFFFF"/>
                </a:solidFill>
                <a:latin typeface="Wingdings"/>
                <a:cs typeface="Wingdings"/>
              </a:rPr>
              <a:t>→</a:t>
            </a:r>
            <a:r>
              <a:rPr sz="1800" dirty="0">
                <a:solidFill>
                  <a:srgbClr val="FFFFFF"/>
                </a:solidFill>
                <a:latin typeface="Times New Roman"/>
                <a:cs typeface="Times New Roman"/>
              </a:rPr>
              <a:t> </a:t>
            </a:r>
            <a:r>
              <a:rPr sz="1800" spc="45" dirty="0">
                <a:solidFill>
                  <a:srgbClr val="FFFFFF"/>
                </a:solidFill>
                <a:latin typeface="Arial"/>
                <a:cs typeface="Arial"/>
              </a:rPr>
              <a:t>bọ</a:t>
            </a:r>
            <a:r>
              <a:rPr sz="1800" spc="-60" dirty="0">
                <a:solidFill>
                  <a:srgbClr val="FFFFFF"/>
                </a:solidFill>
                <a:latin typeface="Arial"/>
                <a:cs typeface="Arial"/>
              </a:rPr>
              <a:t> </a:t>
            </a:r>
            <a:r>
              <a:rPr sz="1800" spc="-10" dirty="0">
                <a:solidFill>
                  <a:srgbClr val="FFFFFF"/>
                </a:solidFill>
                <a:latin typeface="Arial"/>
                <a:cs typeface="Arial"/>
              </a:rPr>
              <a:t>gậy</a:t>
            </a:r>
            <a:r>
              <a:rPr sz="1800" spc="-65" dirty="0">
                <a:solidFill>
                  <a:srgbClr val="FFFFFF"/>
                </a:solidFill>
                <a:latin typeface="Arial"/>
                <a:cs typeface="Arial"/>
              </a:rPr>
              <a:t> </a:t>
            </a:r>
            <a:r>
              <a:rPr sz="1800" spc="3025" dirty="0">
                <a:solidFill>
                  <a:srgbClr val="FFFFFF"/>
                </a:solidFill>
                <a:latin typeface="Wingdings"/>
                <a:cs typeface="Wingdings"/>
              </a:rPr>
              <a:t>→</a:t>
            </a:r>
            <a:r>
              <a:rPr sz="1800" dirty="0">
                <a:solidFill>
                  <a:srgbClr val="FFFFFF"/>
                </a:solidFill>
                <a:latin typeface="Times New Roman"/>
                <a:cs typeface="Times New Roman"/>
              </a:rPr>
              <a:t> </a:t>
            </a:r>
            <a:r>
              <a:rPr sz="1800" spc="45" dirty="0">
                <a:solidFill>
                  <a:srgbClr val="FFFFFF"/>
                </a:solidFill>
                <a:latin typeface="Arial"/>
                <a:cs typeface="Arial"/>
              </a:rPr>
              <a:t>lăng</a:t>
            </a:r>
            <a:r>
              <a:rPr sz="1800" spc="-50" dirty="0">
                <a:solidFill>
                  <a:srgbClr val="FFFFFF"/>
                </a:solidFill>
                <a:latin typeface="Arial"/>
                <a:cs typeface="Arial"/>
              </a:rPr>
              <a:t> </a:t>
            </a:r>
            <a:r>
              <a:rPr sz="1800" spc="60" dirty="0">
                <a:solidFill>
                  <a:srgbClr val="FFFFFF"/>
                </a:solidFill>
                <a:latin typeface="Arial"/>
                <a:cs typeface="Arial"/>
              </a:rPr>
              <a:t>quăng</a:t>
            </a:r>
            <a:r>
              <a:rPr sz="1800" spc="400" dirty="0">
                <a:solidFill>
                  <a:srgbClr val="FFFFFF"/>
                </a:solidFill>
                <a:latin typeface="Arial"/>
                <a:cs typeface="Arial"/>
              </a:rPr>
              <a:t> </a:t>
            </a:r>
            <a:r>
              <a:rPr sz="1800" spc="3025" dirty="0">
                <a:solidFill>
                  <a:srgbClr val="FFFFFF"/>
                </a:solidFill>
                <a:latin typeface="Wingdings"/>
                <a:cs typeface="Wingdings"/>
              </a:rPr>
              <a:t>→</a:t>
            </a:r>
            <a:r>
              <a:rPr sz="1800" spc="3025" dirty="0">
                <a:solidFill>
                  <a:srgbClr val="FFFFFF"/>
                </a:solidFill>
                <a:latin typeface="Times New Roman"/>
                <a:cs typeface="Times New Roman"/>
              </a:rPr>
              <a:t> </a:t>
            </a:r>
            <a:r>
              <a:rPr sz="1800" spc="-685" dirty="0">
                <a:solidFill>
                  <a:srgbClr val="FFFFFF"/>
                </a:solidFill>
                <a:latin typeface="Arial"/>
                <a:cs typeface="Arial"/>
              </a:rPr>
              <a:t>muỗi</a:t>
            </a:r>
            <a:r>
              <a:rPr sz="1800" spc="-45" dirty="0">
                <a:solidFill>
                  <a:srgbClr val="FFFFFF"/>
                </a:solidFill>
                <a:latin typeface="Arial"/>
                <a:cs typeface="Arial"/>
              </a:rPr>
              <a:t> </a:t>
            </a:r>
            <a:r>
              <a:rPr sz="1800" dirty="0">
                <a:solidFill>
                  <a:srgbClr val="FFFFFF"/>
                </a:solidFill>
                <a:latin typeface="Arial"/>
                <a:cs typeface="Arial"/>
              </a:rPr>
              <a:t>trưởng</a:t>
            </a:r>
            <a:r>
              <a:rPr sz="1800" spc="40" dirty="0">
                <a:solidFill>
                  <a:srgbClr val="FFFFFF"/>
                </a:solidFill>
                <a:latin typeface="Arial"/>
                <a:cs typeface="Arial"/>
              </a:rPr>
              <a:t> </a:t>
            </a:r>
            <a:r>
              <a:rPr sz="1800" spc="20" dirty="0">
                <a:solidFill>
                  <a:srgbClr val="FFFFFF"/>
                </a:solidFill>
                <a:latin typeface="Arial"/>
                <a:cs typeface="Arial"/>
              </a:rPr>
              <a:t>thành.</a:t>
            </a:r>
            <a:endParaRPr sz="1800">
              <a:latin typeface="Arial"/>
              <a:cs typeface="Arial"/>
            </a:endParaRPr>
          </a:p>
        </p:txBody>
      </p:sp>
      <p:grpSp>
        <p:nvGrpSpPr>
          <p:cNvPr id="9" name="object 9"/>
          <p:cNvGrpSpPr/>
          <p:nvPr/>
        </p:nvGrpSpPr>
        <p:grpSpPr>
          <a:xfrm>
            <a:off x="6976871" y="0"/>
            <a:ext cx="5215255" cy="6858000"/>
            <a:chOff x="6976871" y="0"/>
            <a:chExt cx="5215255" cy="6858000"/>
          </a:xfrm>
        </p:grpSpPr>
        <p:sp>
          <p:nvSpPr>
            <p:cNvPr id="10" name="object 10"/>
            <p:cNvSpPr/>
            <p:nvPr/>
          </p:nvSpPr>
          <p:spPr>
            <a:xfrm>
              <a:off x="6976871" y="0"/>
              <a:ext cx="5215255" cy="6858000"/>
            </a:xfrm>
            <a:custGeom>
              <a:avLst/>
              <a:gdLst/>
              <a:ahLst/>
              <a:cxnLst/>
              <a:rect l="l" t="t" r="r" b="b"/>
              <a:pathLst>
                <a:path w="5215255" h="6858000">
                  <a:moveTo>
                    <a:pt x="5215128" y="0"/>
                  </a:moveTo>
                  <a:lnTo>
                    <a:pt x="2017395" y="0"/>
                  </a:lnTo>
                  <a:lnTo>
                    <a:pt x="1955292" y="39877"/>
                  </a:lnTo>
                  <a:lnTo>
                    <a:pt x="1915680" y="66996"/>
                  </a:lnTo>
                  <a:lnTo>
                    <a:pt x="1876377" y="94532"/>
                  </a:lnTo>
                  <a:lnTo>
                    <a:pt x="1837387" y="122480"/>
                  </a:lnTo>
                  <a:lnTo>
                    <a:pt x="1798713" y="150838"/>
                  </a:lnTo>
                  <a:lnTo>
                    <a:pt x="1760357" y="179603"/>
                  </a:lnTo>
                  <a:lnTo>
                    <a:pt x="1722324" y="208772"/>
                  </a:lnTo>
                  <a:lnTo>
                    <a:pt x="1684615" y="238341"/>
                  </a:lnTo>
                  <a:lnTo>
                    <a:pt x="1647235" y="268307"/>
                  </a:lnTo>
                  <a:lnTo>
                    <a:pt x="1610186" y="298667"/>
                  </a:lnTo>
                  <a:lnTo>
                    <a:pt x="1573471" y="329418"/>
                  </a:lnTo>
                  <a:lnTo>
                    <a:pt x="1537094" y="360557"/>
                  </a:lnTo>
                  <a:lnTo>
                    <a:pt x="1501059" y="392081"/>
                  </a:lnTo>
                  <a:lnTo>
                    <a:pt x="1465367" y="423986"/>
                  </a:lnTo>
                  <a:lnTo>
                    <a:pt x="1430022" y="456269"/>
                  </a:lnTo>
                  <a:lnTo>
                    <a:pt x="1395028" y="488927"/>
                  </a:lnTo>
                  <a:lnTo>
                    <a:pt x="1360387" y="521958"/>
                  </a:lnTo>
                  <a:lnTo>
                    <a:pt x="1326103" y="555357"/>
                  </a:lnTo>
                  <a:lnTo>
                    <a:pt x="1292179" y="589121"/>
                  </a:lnTo>
                  <a:lnTo>
                    <a:pt x="1258618" y="623248"/>
                  </a:lnTo>
                  <a:lnTo>
                    <a:pt x="1225423" y="657734"/>
                  </a:lnTo>
                  <a:lnTo>
                    <a:pt x="1192598" y="692577"/>
                  </a:lnTo>
                  <a:lnTo>
                    <a:pt x="1160145" y="727772"/>
                  </a:lnTo>
                  <a:lnTo>
                    <a:pt x="1128067" y="763317"/>
                  </a:lnTo>
                  <a:lnTo>
                    <a:pt x="1096369" y="799208"/>
                  </a:lnTo>
                  <a:lnTo>
                    <a:pt x="1065052" y="835443"/>
                  </a:lnTo>
                  <a:lnTo>
                    <a:pt x="1034121" y="872018"/>
                  </a:lnTo>
                  <a:lnTo>
                    <a:pt x="1003577" y="908930"/>
                  </a:lnTo>
                  <a:lnTo>
                    <a:pt x="973426" y="946176"/>
                  </a:lnTo>
                  <a:lnTo>
                    <a:pt x="943669" y="983753"/>
                  </a:lnTo>
                  <a:lnTo>
                    <a:pt x="914309" y="1021657"/>
                  </a:lnTo>
                  <a:lnTo>
                    <a:pt x="885351" y="1059886"/>
                  </a:lnTo>
                  <a:lnTo>
                    <a:pt x="856797" y="1098436"/>
                  </a:lnTo>
                  <a:lnTo>
                    <a:pt x="828650" y="1137304"/>
                  </a:lnTo>
                  <a:lnTo>
                    <a:pt x="800914" y="1176487"/>
                  </a:lnTo>
                  <a:lnTo>
                    <a:pt x="773591" y="1215981"/>
                  </a:lnTo>
                  <a:lnTo>
                    <a:pt x="746685" y="1255784"/>
                  </a:lnTo>
                  <a:lnTo>
                    <a:pt x="720199" y="1295893"/>
                  </a:lnTo>
                  <a:lnTo>
                    <a:pt x="694136" y="1336304"/>
                  </a:lnTo>
                  <a:lnTo>
                    <a:pt x="668499" y="1377013"/>
                  </a:lnTo>
                  <a:lnTo>
                    <a:pt x="643291" y="1418019"/>
                  </a:lnTo>
                  <a:lnTo>
                    <a:pt x="618517" y="1459317"/>
                  </a:lnTo>
                  <a:lnTo>
                    <a:pt x="594177" y="1500905"/>
                  </a:lnTo>
                  <a:lnTo>
                    <a:pt x="570277" y="1542779"/>
                  </a:lnTo>
                  <a:lnTo>
                    <a:pt x="546819" y="1584937"/>
                  </a:lnTo>
                  <a:lnTo>
                    <a:pt x="523806" y="1627374"/>
                  </a:lnTo>
                  <a:lnTo>
                    <a:pt x="501242" y="1670089"/>
                  </a:lnTo>
                  <a:lnTo>
                    <a:pt x="479129" y="1713077"/>
                  </a:lnTo>
                  <a:lnTo>
                    <a:pt x="457470" y="1756335"/>
                  </a:lnTo>
                  <a:lnTo>
                    <a:pt x="436270" y="1799861"/>
                  </a:lnTo>
                  <a:lnTo>
                    <a:pt x="415531" y="1843652"/>
                  </a:lnTo>
                  <a:lnTo>
                    <a:pt x="395255" y="1887703"/>
                  </a:lnTo>
                  <a:lnTo>
                    <a:pt x="375448" y="1932012"/>
                  </a:lnTo>
                  <a:lnTo>
                    <a:pt x="356110" y="1976575"/>
                  </a:lnTo>
                  <a:lnTo>
                    <a:pt x="337247" y="2021391"/>
                  </a:lnTo>
                  <a:lnTo>
                    <a:pt x="318860" y="2066454"/>
                  </a:lnTo>
                  <a:lnTo>
                    <a:pt x="300953" y="2111763"/>
                  </a:lnTo>
                  <a:lnTo>
                    <a:pt x="283529" y="2157314"/>
                  </a:lnTo>
                  <a:lnTo>
                    <a:pt x="266592" y="2203103"/>
                  </a:lnTo>
                  <a:lnTo>
                    <a:pt x="250144" y="2249129"/>
                  </a:lnTo>
                  <a:lnTo>
                    <a:pt x="234189" y="2295387"/>
                  </a:lnTo>
                  <a:lnTo>
                    <a:pt x="218730" y="2341874"/>
                  </a:lnTo>
                  <a:lnTo>
                    <a:pt x="203769" y="2388587"/>
                  </a:lnTo>
                  <a:lnTo>
                    <a:pt x="189311" y="2435524"/>
                  </a:lnTo>
                  <a:lnTo>
                    <a:pt x="175358" y="2482680"/>
                  </a:lnTo>
                  <a:lnTo>
                    <a:pt x="161913" y="2530053"/>
                  </a:lnTo>
                  <a:lnTo>
                    <a:pt x="148980" y="2577639"/>
                  </a:lnTo>
                  <a:lnTo>
                    <a:pt x="136562" y="2625436"/>
                  </a:lnTo>
                  <a:lnTo>
                    <a:pt x="124662" y="2673440"/>
                  </a:lnTo>
                  <a:lnTo>
                    <a:pt x="113283" y="2721648"/>
                  </a:lnTo>
                  <a:lnTo>
                    <a:pt x="102428" y="2770056"/>
                  </a:lnTo>
                  <a:lnTo>
                    <a:pt x="92100" y="2818663"/>
                  </a:lnTo>
                  <a:lnTo>
                    <a:pt x="82303" y="2867464"/>
                  </a:lnTo>
                  <a:lnTo>
                    <a:pt x="73040" y="2916456"/>
                  </a:lnTo>
                  <a:lnTo>
                    <a:pt x="64314" y="2965636"/>
                  </a:lnTo>
                  <a:lnTo>
                    <a:pt x="56128" y="3015001"/>
                  </a:lnTo>
                  <a:lnTo>
                    <a:pt x="48485" y="3064549"/>
                  </a:lnTo>
                  <a:lnTo>
                    <a:pt x="41388" y="3114274"/>
                  </a:lnTo>
                  <a:lnTo>
                    <a:pt x="34841" y="3164176"/>
                  </a:lnTo>
                  <a:lnTo>
                    <a:pt x="28847" y="3214249"/>
                  </a:lnTo>
                  <a:lnTo>
                    <a:pt x="23409" y="3264492"/>
                  </a:lnTo>
                  <a:lnTo>
                    <a:pt x="18529" y="3314901"/>
                  </a:lnTo>
                  <a:lnTo>
                    <a:pt x="14212" y="3365473"/>
                  </a:lnTo>
                  <a:lnTo>
                    <a:pt x="10461" y="3416204"/>
                  </a:lnTo>
                  <a:lnTo>
                    <a:pt x="7277" y="3467092"/>
                  </a:lnTo>
                  <a:lnTo>
                    <a:pt x="4666" y="3518133"/>
                  </a:lnTo>
                  <a:lnTo>
                    <a:pt x="2629" y="3569324"/>
                  </a:lnTo>
                  <a:lnTo>
                    <a:pt x="1170" y="3620662"/>
                  </a:lnTo>
                  <a:lnTo>
                    <a:pt x="293" y="3672144"/>
                  </a:lnTo>
                  <a:lnTo>
                    <a:pt x="0" y="3723767"/>
                  </a:lnTo>
                  <a:lnTo>
                    <a:pt x="305" y="3776485"/>
                  </a:lnTo>
                  <a:lnTo>
                    <a:pt x="1221" y="3829056"/>
                  </a:lnTo>
                  <a:lnTo>
                    <a:pt x="2742" y="3881478"/>
                  </a:lnTo>
                  <a:lnTo>
                    <a:pt x="4867" y="3933746"/>
                  </a:lnTo>
                  <a:lnTo>
                    <a:pt x="7591" y="3985857"/>
                  </a:lnTo>
                  <a:lnTo>
                    <a:pt x="10911" y="4037809"/>
                  </a:lnTo>
                  <a:lnTo>
                    <a:pt x="14823" y="4089596"/>
                  </a:lnTo>
                  <a:lnTo>
                    <a:pt x="19325" y="4141217"/>
                  </a:lnTo>
                  <a:lnTo>
                    <a:pt x="24413" y="4192668"/>
                  </a:lnTo>
                  <a:lnTo>
                    <a:pt x="30083" y="4243945"/>
                  </a:lnTo>
                  <a:lnTo>
                    <a:pt x="36333" y="4295045"/>
                  </a:lnTo>
                  <a:lnTo>
                    <a:pt x="43158" y="4345964"/>
                  </a:lnTo>
                  <a:lnTo>
                    <a:pt x="50556" y="4396700"/>
                  </a:lnTo>
                  <a:lnTo>
                    <a:pt x="58522" y="4447249"/>
                  </a:lnTo>
                  <a:lnTo>
                    <a:pt x="67055" y="4497607"/>
                  </a:lnTo>
                  <a:lnTo>
                    <a:pt x="76150" y="4547771"/>
                  </a:lnTo>
                  <a:lnTo>
                    <a:pt x="85803" y="4597738"/>
                  </a:lnTo>
                  <a:lnTo>
                    <a:pt x="96013" y="4647504"/>
                  </a:lnTo>
                  <a:lnTo>
                    <a:pt x="106774" y="4697066"/>
                  </a:lnTo>
                  <a:lnTo>
                    <a:pt x="118084" y="4746421"/>
                  </a:lnTo>
                  <a:lnTo>
                    <a:pt x="129940" y="4795564"/>
                  </a:lnTo>
                  <a:lnTo>
                    <a:pt x="142338" y="4844494"/>
                  </a:lnTo>
                  <a:lnTo>
                    <a:pt x="155274" y="4893206"/>
                  </a:lnTo>
                  <a:lnTo>
                    <a:pt x="168746" y="4941698"/>
                  </a:lnTo>
                  <a:lnTo>
                    <a:pt x="182750" y="4989964"/>
                  </a:lnTo>
                  <a:lnTo>
                    <a:pt x="197282" y="5038004"/>
                  </a:lnTo>
                  <a:lnTo>
                    <a:pt x="212340" y="5085812"/>
                  </a:lnTo>
                  <a:lnTo>
                    <a:pt x="227919" y="5133385"/>
                  </a:lnTo>
                  <a:lnTo>
                    <a:pt x="244017" y="5180721"/>
                  </a:lnTo>
                  <a:lnTo>
                    <a:pt x="260630" y="5227816"/>
                  </a:lnTo>
                  <a:lnTo>
                    <a:pt x="277754" y="5274666"/>
                  </a:lnTo>
                  <a:lnTo>
                    <a:pt x="295387" y="5321268"/>
                  </a:lnTo>
                  <a:lnTo>
                    <a:pt x="313525" y="5367619"/>
                  </a:lnTo>
                  <a:lnTo>
                    <a:pt x="332165" y="5413715"/>
                  </a:lnTo>
                  <a:lnTo>
                    <a:pt x="351302" y="5459553"/>
                  </a:lnTo>
                  <a:lnTo>
                    <a:pt x="370935" y="5505129"/>
                  </a:lnTo>
                  <a:lnTo>
                    <a:pt x="391059" y="5550441"/>
                  </a:lnTo>
                  <a:lnTo>
                    <a:pt x="411671" y="5595484"/>
                  </a:lnTo>
                  <a:lnTo>
                    <a:pt x="432767" y="5640256"/>
                  </a:lnTo>
                  <a:lnTo>
                    <a:pt x="454345" y="5684753"/>
                  </a:lnTo>
                  <a:lnTo>
                    <a:pt x="476401" y="5728971"/>
                  </a:lnTo>
                  <a:lnTo>
                    <a:pt x="498932" y="5772908"/>
                  </a:lnTo>
                  <a:lnTo>
                    <a:pt x="521934" y="5816559"/>
                  </a:lnTo>
                  <a:lnTo>
                    <a:pt x="545403" y="5859923"/>
                  </a:lnTo>
                  <a:lnTo>
                    <a:pt x="569337" y="5902994"/>
                  </a:lnTo>
                  <a:lnTo>
                    <a:pt x="593733" y="5945770"/>
                  </a:lnTo>
                  <a:lnTo>
                    <a:pt x="618586" y="5988247"/>
                  </a:lnTo>
                  <a:lnTo>
                    <a:pt x="643893" y="6030422"/>
                  </a:lnTo>
                  <a:lnTo>
                    <a:pt x="669651" y="6072292"/>
                  </a:lnTo>
                  <a:lnTo>
                    <a:pt x="695857" y="6113853"/>
                  </a:lnTo>
                  <a:lnTo>
                    <a:pt x="722507" y="6155102"/>
                  </a:lnTo>
                  <a:lnTo>
                    <a:pt x="749598" y="6196036"/>
                  </a:lnTo>
                  <a:lnTo>
                    <a:pt x="777126" y="6236651"/>
                  </a:lnTo>
                  <a:lnTo>
                    <a:pt x="805089" y="6276943"/>
                  </a:lnTo>
                  <a:lnTo>
                    <a:pt x="833482" y="6316910"/>
                  </a:lnTo>
                  <a:lnTo>
                    <a:pt x="862302" y="6356547"/>
                  </a:lnTo>
                  <a:lnTo>
                    <a:pt x="891547" y="6395852"/>
                  </a:lnTo>
                  <a:lnTo>
                    <a:pt x="921212" y="6434822"/>
                  </a:lnTo>
                  <a:lnTo>
                    <a:pt x="951295" y="6473452"/>
                  </a:lnTo>
                  <a:lnTo>
                    <a:pt x="981791" y="6511740"/>
                  </a:lnTo>
                  <a:lnTo>
                    <a:pt x="1012698" y="6549682"/>
                  </a:lnTo>
                  <a:lnTo>
                    <a:pt x="1292478" y="6857999"/>
                  </a:lnTo>
                  <a:lnTo>
                    <a:pt x="5215128" y="6857999"/>
                  </a:lnTo>
                  <a:lnTo>
                    <a:pt x="5215128" y="0"/>
                  </a:lnTo>
                  <a:close/>
                </a:path>
              </a:pathLst>
            </a:custGeom>
            <a:solidFill>
              <a:srgbClr val="FFFFFF"/>
            </a:solidFill>
          </p:spPr>
          <p:txBody>
            <a:bodyPr wrap="square" lIns="0" tIns="0" rIns="0" bIns="0" rtlCol="0"/>
            <a:lstStyle/>
            <a:p>
              <a:endParaRPr/>
            </a:p>
          </p:txBody>
        </p:sp>
        <p:sp>
          <p:nvSpPr>
            <p:cNvPr id="11" name="object 11"/>
            <p:cNvSpPr/>
            <p:nvPr/>
          </p:nvSpPr>
          <p:spPr>
            <a:xfrm>
              <a:off x="8150351" y="1664207"/>
              <a:ext cx="3435096" cy="3435096"/>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11783567" y="5783579"/>
              <a:ext cx="408940" cy="818515"/>
            </a:xfrm>
            <a:custGeom>
              <a:avLst/>
              <a:gdLst/>
              <a:ahLst/>
              <a:cxnLst/>
              <a:rect l="l" t="t" r="r" b="b"/>
              <a:pathLst>
                <a:path w="408940" h="818515">
                  <a:moveTo>
                    <a:pt x="408431" y="0"/>
                  </a:moveTo>
                  <a:lnTo>
                    <a:pt x="357377" y="3175"/>
                  </a:lnTo>
                  <a:lnTo>
                    <a:pt x="308101" y="12458"/>
                  </a:lnTo>
                  <a:lnTo>
                    <a:pt x="261111" y="27647"/>
                  </a:lnTo>
                  <a:lnTo>
                    <a:pt x="216407" y="48031"/>
                  </a:lnTo>
                  <a:lnTo>
                    <a:pt x="175005" y="73634"/>
                  </a:lnTo>
                  <a:lnTo>
                    <a:pt x="137159" y="103314"/>
                  </a:lnTo>
                  <a:lnTo>
                    <a:pt x="103124" y="137528"/>
                  </a:lnTo>
                  <a:lnTo>
                    <a:pt x="73278" y="175374"/>
                  </a:lnTo>
                  <a:lnTo>
                    <a:pt x="47878" y="217055"/>
                  </a:lnTo>
                  <a:lnTo>
                    <a:pt x="27431" y="261467"/>
                  </a:lnTo>
                  <a:lnTo>
                    <a:pt x="12446" y="308597"/>
                  </a:lnTo>
                  <a:lnTo>
                    <a:pt x="3175" y="357987"/>
                  </a:lnTo>
                  <a:lnTo>
                    <a:pt x="0" y="409194"/>
                  </a:lnTo>
                  <a:lnTo>
                    <a:pt x="888" y="435025"/>
                  </a:lnTo>
                  <a:lnTo>
                    <a:pt x="7238" y="485546"/>
                  </a:lnTo>
                  <a:lnTo>
                    <a:pt x="19303" y="533806"/>
                  </a:lnTo>
                  <a:lnTo>
                    <a:pt x="36956" y="579805"/>
                  </a:lnTo>
                  <a:lnTo>
                    <a:pt x="60198" y="622630"/>
                  </a:lnTo>
                  <a:lnTo>
                    <a:pt x="87629" y="662279"/>
                  </a:lnTo>
                  <a:lnTo>
                    <a:pt x="119633" y="698525"/>
                  </a:lnTo>
                  <a:lnTo>
                    <a:pt x="155701" y="730478"/>
                  </a:lnTo>
                  <a:lnTo>
                    <a:pt x="195199" y="758342"/>
                  </a:lnTo>
                  <a:lnTo>
                    <a:pt x="238378" y="781227"/>
                  </a:lnTo>
                  <a:lnTo>
                    <a:pt x="283972" y="799122"/>
                  </a:lnTo>
                  <a:lnTo>
                    <a:pt x="332358" y="811364"/>
                  </a:lnTo>
                  <a:lnTo>
                    <a:pt x="382777" y="817702"/>
                  </a:lnTo>
                  <a:lnTo>
                    <a:pt x="408431" y="818388"/>
                  </a:lnTo>
                  <a:lnTo>
                    <a:pt x="408431" y="0"/>
                  </a:lnTo>
                  <a:close/>
                </a:path>
              </a:pathLst>
            </a:custGeom>
            <a:solidFill>
              <a:srgbClr val="252525"/>
            </a:solidFill>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72727"/>
          </a:solidFill>
        </p:spPr>
        <p:txBody>
          <a:bodyPr wrap="square" lIns="0" tIns="0" rIns="0" bIns="0" rtlCol="0"/>
          <a:lstStyle/>
          <a:p>
            <a:endParaRPr/>
          </a:p>
        </p:txBody>
      </p:sp>
      <p:sp>
        <p:nvSpPr>
          <p:cNvPr id="3" name="object 3"/>
          <p:cNvSpPr/>
          <p:nvPr/>
        </p:nvSpPr>
        <p:spPr>
          <a:xfrm>
            <a:off x="11783568" y="5779008"/>
            <a:ext cx="408940" cy="818515"/>
          </a:xfrm>
          <a:custGeom>
            <a:avLst/>
            <a:gdLst/>
            <a:ahLst/>
            <a:cxnLst/>
            <a:rect l="l" t="t" r="r" b="b"/>
            <a:pathLst>
              <a:path w="408940" h="818515">
                <a:moveTo>
                  <a:pt x="408431" y="0"/>
                </a:moveTo>
                <a:lnTo>
                  <a:pt x="357377" y="3174"/>
                </a:lnTo>
                <a:lnTo>
                  <a:pt x="308101" y="12458"/>
                </a:lnTo>
                <a:lnTo>
                  <a:pt x="261111" y="27647"/>
                </a:lnTo>
                <a:lnTo>
                  <a:pt x="216407" y="48031"/>
                </a:lnTo>
                <a:lnTo>
                  <a:pt x="175005" y="73634"/>
                </a:lnTo>
                <a:lnTo>
                  <a:pt x="137159" y="103314"/>
                </a:lnTo>
                <a:lnTo>
                  <a:pt x="103124" y="137528"/>
                </a:lnTo>
                <a:lnTo>
                  <a:pt x="73278" y="175374"/>
                </a:lnTo>
                <a:lnTo>
                  <a:pt x="47878" y="217055"/>
                </a:lnTo>
                <a:lnTo>
                  <a:pt x="27431" y="261467"/>
                </a:lnTo>
                <a:lnTo>
                  <a:pt x="12446" y="308597"/>
                </a:lnTo>
                <a:lnTo>
                  <a:pt x="3175" y="357987"/>
                </a:lnTo>
                <a:lnTo>
                  <a:pt x="0" y="409193"/>
                </a:lnTo>
                <a:lnTo>
                  <a:pt x="888" y="435025"/>
                </a:lnTo>
                <a:lnTo>
                  <a:pt x="7238" y="485546"/>
                </a:lnTo>
                <a:lnTo>
                  <a:pt x="19303" y="533806"/>
                </a:lnTo>
                <a:lnTo>
                  <a:pt x="36956" y="579805"/>
                </a:lnTo>
                <a:lnTo>
                  <a:pt x="60198" y="622630"/>
                </a:lnTo>
                <a:lnTo>
                  <a:pt x="87629" y="662279"/>
                </a:lnTo>
                <a:lnTo>
                  <a:pt x="119633" y="698525"/>
                </a:lnTo>
                <a:lnTo>
                  <a:pt x="155701" y="730478"/>
                </a:lnTo>
                <a:lnTo>
                  <a:pt x="195199" y="758342"/>
                </a:lnTo>
                <a:lnTo>
                  <a:pt x="238378" y="781227"/>
                </a:lnTo>
                <a:lnTo>
                  <a:pt x="283972" y="799134"/>
                </a:lnTo>
                <a:lnTo>
                  <a:pt x="332358" y="811364"/>
                </a:lnTo>
                <a:lnTo>
                  <a:pt x="382777" y="817702"/>
                </a:lnTo>
                <a:lnTo>
                  <a:pt x="408431" y="818387"/>
                </a:lnTo>
                <a:lnTo>
                  <a:pt x="408431" y="0"/>
                </a:lnTo>
                <a:close/>
              </a:path>
            </a:pathLst>
          </a:custGeom>
          <a:solidFill>
            <a:srgbClr val="FFFFFF"/>
          </a:solidFill>
        </p:spPr>
        <p:txBody>
          <a:bodyPr wrap="square" lIns="0" tIns="0" rIns="0" bIns="0" rtlCol="0"/>
          <a:lstStyle/>
          <a:p>
            <a:endParaRPr/>
          </a:p>
        </p:txBody>
      </p:sp>
      <p:sp>
        <p:nvSpPr>
          <p:cNvPr id="4" name="object 4"/>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72727"/>
          </a:solidFill>
        </p:spPr>
        <p:txBody>
          <a:bodyPr wrap="square" lIns="0" tIns="0" rIns="0" bIns="0" rtlCol="0"/>
          <a:lstStyle/>
          <a:p>
            <a:endParaRPr/>
          </a:p>
        </p:txBody>
      </p:sp>
      <p:sp>
        <p:nvSpPr>
          <p:cNvPr id="5" name="object 5"/>
          <p:cNvSpPr/>
          <p:nvPr/>
        </p:nvSpPr>
        <p:spPr>
          <a:xfrm>
            <a:off x="1170432" y="977899"/>
            <a:ext cx="2954020" cy="3423285"/>
          </a:xfrm>
          <a:custGeom>
            <a:avLst/>
            <a:gdLst/>
            <a:ahLst/>
            <a:cxnLst/>
            <a:rect l="l" t="t" r="r" b="b"/>
            <a:pathLst>
              <a:path w="2954020" h="3423285">
                <a:moveTo>
                  <a:pt x="2953512" y="0"/>
                </a:moveTo>
                <a:lnTo>
                  <a:pt x="0" y="0"/>
                </a:lnTo>
                <a:lnTo>
                  <a:pt x="0" y="822960"/>
                </a:lnTo>
                <a:lnTo>
                  <a:pt x="0" y="954024"/>
                </a:lnTo>
                <a:lnTo>
                  <a:pt x="0" y="3422904"/>
                </a:lnTo>
                <a:lnTo>
                  <a:pt x="1693164" y="3422904"/>
                </a:lnTo>
                <a:lnTo>
                  <a:pt x="1693164" y="2599956"/>
                </a:lnTo>
                <a:lnTo>
                  <a:pt x="2615184" y="2599956"/>
                </a:lnTo>
                <a:lnTo>
                  <a:pt x="2615184" y="1776984"/>
                </a:lnTo>
                <a:lnTo>
                  <a:pt x="2839212" y="1776984"/>
                </a:lnTo>
                <a:lnTo>
                  <a:pt x="2839212" y="954024"/>
                </a:lnTo>
                <a:lnTo>
                  <a:pt x="2953512" y="954024"/>
                </a:lnTo>
                <a:lnTo>
                  <a:pt x="2953512" y="0"/>
                </a:lnTo>
                <a:close/>
              </a:path>
            </a:pathLst>
          </a:custGeom>
          <a:solidFill>
            <a:srgbClr val="FF00FF"/>
          </a:solidFill>
        </p:spPr>
        <p:txBody>
          <a:bodyPr wrap="square" lIns="0" tIns="0" rIns="0" bIns="0" rtlCol="0"/>
          <a:lstStyle/>
          <a:p>
            <a:endParaRPr/>
          </a:p>
        </p:txBody>
      </p:sp>
      <p:sp>
        <p:nvSpPr>
          <p:cNvPr id="6" name="object 6"/>
          <p:cNvSpPr txBox="1">
            <a:spLocks noGrp="1"/>
          </p:cNvSpPr>
          <p:nvPr>
            <p:ph type="title"/>
          </p:nvPr>
        </p:nvSpPr>
        <p:spPr>
          <a:xfrm>
            <a:off x="1170432" y="977900"/>
            <a:ext cx="2954020" cy="3423285"/>
          </a:xfrm>
          <a:prstGeom prst="rect">
            <a:avLst/>
          </a:prstGeom>
        </p:spPr>
        <p:txBody>
          <a:bodyPr vert="horz" wrap="square" lIns="0" tIns="105410" rIns="0" bIns="0" rtlCol="0">
            <a:spAutoFit/>
          </a:bodyPr>
          <a:lstStyle/>
          <a:p>
            <a:pPr marR="198120">
              <a:lnSpc>
                <a:spcPct val="90000"/>
              </a:lnSpc>
              <a:spcBef>
                <a:spcPts val="830"/>
              </a:spcBef>
            </a:pPr>
            <a:r>
              <a:rPr i="1" spc="-445" dirty="0">
                <a:solidFill>
                  <a:srgbClr val="FFFFFF"/>
                </a:solidFill>
              </a:rPr>
              <a:t>Biểu </a:t>
            </a:r>
            <a:r>
              <a:rPr i="1" spc="-385" dirty="0">
                <a:solidFill>
                  <a:srgbClr val="FFFFFF"/>
                </a:solidFill>
              </a:rPr>
              <a:t>hiện  </a:t>
            </a:r>
            <a:r>
              <a:rPr spc="-560" dirty="0">
                <a:solidFill>
                  <a:srgbClr val="FFFFFF"/>
                </a:solidFill>
              </a:rPr>
              <a:t>của </a:t>
            </a:r>
            <a:r>
              <a:rPr spc="-555" dirty="0">
                <a:solidFill>
                  <a:srgbClr val="FFFFFF"/>
                </a:solidFill>
              </a:rPr>
              <a:t>bệnh  </a:t>
            </a:r>
            <a:r>
              <a:rPr spc="-325" dirty="0">
                <a:solidFill>
                  <a:srgbClr val="FFFFFF"/>
                </a:solidFill>
              </a:rPr>
              <a:t>sốt </a:t>
            </a:r>
            <a:r>
              <a:rPr spc="-240" dirty="0">
                <a:solidFill>
                  <a:srgbClr val="FFFFFF"/>
                </a:solidFill>
              </a:rPr>
              <a:t>xuất  </a:t>
            </a:r>
            <a:r>
              <a:rPr spc="-300" dirty="0">
                <a:solidFill>
                  <a:srgbClr val="FFFFFF"/>
                </a:solidFill>
              </a:rPr>
              <a:t>huyết</a:t>
            </a:r>
          </a:p>
        </p:txBody>
      </p:sp>
      <p:sp>
        <p:nvSpPr>
          <p:cNvPr id="7" name="object 7"/>
          <p:cNvSpPr/>
          <p:nvPr/>
        </p:nvSpPr>
        <p:spPr>
          <a:xfrm>
            <a:off x="759713" y="1280922"/>
            <a:ext cx="0" cy="5577840"/>
          </a:xfrm>
          <a:custGeom>
            <a:avLst/>
            <a:gdLst/>
            <a:ahLst/>
            <a:cxnLst/>
            <a:rect l="l" t="t" r="r" b="b"/>
            <a:pathLst>
              <a:path h="5577840">
                <a:moveTo>
                  <a:pt x="0" y="0"/>
                </a:moveTo>
                <a:lnTo>
                  <a:pt x="0" y="5577839"/>
                </a:lnTo>
              </a:path>
            </a:pathLst>
          </a:custGeom>
          <a:ln w="19050">
            <a:solidFill>
              <a:srgbClr val="F6F4EE"/>
            </a:solidFill>
          </a:ln>
        </p:spPr>
        <p:txBody>
          <a:bodyPr wrap="square" lIns="0" tIns="0" rIns="0" bIns="0" rtlCol="0"/>
          <a:lstStyle/>
          <a:p>
            <a:endParaRPr/>
          </a:p>
        </p:txBody>
      </p:sp>
      <p:sp>
        <p:nvSpPr>
          <p:cNvPr id="8" name="object 8"/>
          <p:cNvSpPr/>
          <p:nvPr/>
        </p:nvSpPr>
        <p:spPr>
          <a:xfrm>
            <a:off x="11783568" y="5783579"/>
            <a:ext cx="408940" cy="818515"/>
          </a:xfrm>
          <a:custGeom>
            <a:avLst/>
            <a:gdLst/>
            <a:ahLst/>
            <a:cxnLst/>
            <a:rect l="l" t="t" r="r" b="b"/>
            <a:pathLst>
              <a:path w="408940" h="818515">
                <a:moveTo>
                  <a:pt x="408431" y="0"/>
                </a:moveTo>
                <a:lnTo>
                  <a:pt x="357377" y="3175"/>
                </a:lnTo>
                <a:lnTo>
                  <a:pt x="308101" y="12458"/>
                </a:lnTo>
                <a:lnTo>
                  <a:pt x="261111" y="27647"/>
                </a:lnTo>
                <a:lnTo>
                  <a:pt x="216407" y="48031"/>
                </a:lnTo>
                <a:lnTo>
                  <a:pt x="175005" y="73634"/>
                </a:lnTo>
                <a:lnTo>
                  <a:pt x="137159" y="103314"/>
                </a:lnTo>
                <a:lnTo>
                  <a:pt x="103124" y="137528"/>
                </a:lnTo>
                <a:lnTo>
                  <a:pt x="73278" y="175374"/>
                </a:lnTo>
                <a:lnTo>
                  <a:pt x="47878" y="217055"/>
                </a:lnTo>
                <a:lnTo>
                  <a:pt x="27431" y="261467"/>
                </a:lnTo>
                <a:lnTo>
                  <a:pt x="12446" y="308597"/>
                </a:lnTo>
                <a:lnTo>
                  <a:pt x="3175" y="357987"/>
                </a:lnTo>
                <a:lnTo>
                  <a:pt x="0" y="409194"/>
                </a:lnTo>
                <a:lnTo>
                  <a:pt x="888" y="435025"/>
                </a:lnTo>
                <a:lnTo>
                  <a:pt x="7238" y="485546"/>
                </a:lnTo>
                <a:lnTo>
                  <a:pt x="19303" y="533806"/>
                </a:lnTo>
                <a:lnTo>
                  <a:pt x="36956" y="579805"/>
                </a:lnTo>
                <a:lnTo>
                  <a:pt x="60198" y="622630"/>
                </a:lnTo>
                <a:lnTo>
                  <a:pt x="87629" y="662279"/>
                </a:lnTo>
                <a:lnTo>
                  <a:pt x="119633" y="698525"/>
                </a:lnTo>
                <a:lnTo>
                  <a:pt x="155701" y="730478"/>
                </a:lnTo>
                <a:lnTo>
                  <a:pt x="195199" y="758342"/>
                </a:lnTo>
                <a:lnTo>
                  <a:pt x="238378" y="781227"/>
                </a:lnTo>
                <a:lnTo>
                  <a:pt x="283972" y="799122"/>
                </a:lnTo>
                <a:lnTo>
                  <a:pt x="332358" y="811364"/>
                </a:lnTo>
                <a:lnTo>
                  <a:pt x="382777" y="817702"/>
                </a:lnTo>
                <a:lnTo>
                  <a:pt x="408431" y="818388"/>
                </a:lnTo>
                <a:lnTo>
                  <a:pt x="408431" y="0"/>
                </a:lnTo>
                <a:close/>
              </a:path>
            </a:pathLst>
          </a:custGeom>
          <a:solidFill>
            <a:srgbClr val="FFFFFF"/>
          </a:solidFill>
        </p:spPr>
        <p:txBody>
          <a:bodyPr wrap="square" lIns="0" tIns="0" rIns="0" bIns="0" rtlCol="0"/>
          <a:lstStyle/>
          <a:p>
            <a:endParaRPr/>
          </a:p>
        </p:txBody>
      </p:sp>
      <p:grpSp>
        <p:nvGrpSpPr>
          <p:cNvPr id="9" name="object 9"/>
          <p:cNvGrpSpPr/>
          <p:nvPr/>
        </p:nvGrpSpPr>
        <p:grpSpPr>
          <a:xfrm>
            <a:off x="5297423" y="975360"/>
            <a:ext cx="6132830" cy="1059180"/>
            <a:chOff x="5297423" y="975360"/>
            <a:chExt cx="6132830" cy="1059180"/>
          </a:xfrm>
        </p:grpSpPr>
        <p:sp>
          <p:nvSpPr>
            <p:cNvPr id="10" name="object 10"/>
            <p:cNvSpPr/>
            <p:nvPr/>
          </p:nvSpPr>
          <p:spPr>
            <a:xfrm>
              <a:off x="5297423" y="975360"/>
              <a:ext cx="6132830" cy="1059180"/>
            </a:xfrm>
            <a:custGeom>
              <a:avLst/>
              <a:gdLst/>
              <a:ahLst/>
              <a:cxnLst/>
              <a:rect l="l" t="t" r="r" b="b"/>
              <a:pathLst>
                <a:path w="6132830" h="1059180">
                  <a:moveTo>
                    <a:pt x="6026658" y="0"/>
                  </a:moveTo>
                  <a:lnTo>
                    <a:pt x="105917" y="0"/>
                  </a:lnTo>
                  <a:lnTo>
                    <a:pt x="64668" y="8316"/>
                  </a:lnTo>
                  <a:lnTo>
                    <a:pt x="31003" y="31003"/>
                  </a:lnTo>
                  <a:lnTo>
                    <a:pt x="8316" y="64668"/>
                  </a:lnTo>
                  <a:lnTo>
                    <a:pt x="0" y="105917"/>
                  </a:lnTo>
                  <a:lnTo>
                    <a:pt x="0" y="953262"/>
                  </a:lnTo>
                  <a:lnTo>
                    <a:pt x="8316" y="994511"/>
                  </a:lnTo>
                  <a:lnTo>
                    <a:pt x="31003" y="1028176"/>
                  </a:lnTo>
                  <a:lnTo>
                    <a:pt x="64668" y="1050863"/>
                  </a:lnTo>
                  <a:lnTo>
                    <a:pt x="105917" y="1059179"/>
                  </a:lnTo>
                  <a:lnTo>
                    <a:pt x="6026658" y="1059179"/>
                  </a:lnTo>
                  <a:lnTo>
                    <a:pt x="6067907" y="1050863"/>
                  </a:lnTo>
                  <a:lnTo>
                    <a:pt x="6101572" y="1028176"/>
                  </a:lnTo>
                  <a:lnTo>
                    <a:pt x="6124259" y="994511"/>
                  </a:lnTo>
                  <a:lnTo>
                    <a:pt x="6132576" y="953262"/>
                  </a:lnTo>
                  <a:lnTo>
                    <a:pt x="6132576" y="105917"/>
                  </a:lnTo>
                  <a:lnTo>
                    <a:pt x="6124259" y="64668"/>
                  </a:lnTo>
                  <a:lnTo>
                    <a:pt x="6101572" y="31003"/>
                  </a:lnTo>
                  <a:lnTo>
                    <a:pt x="6067907" y="8316"/>
                  </a:lnTo>
                  <a:lnTo>
                    <a:pt x="6026658" y="0"/>
                  </a:lnTo>
                  <a:close/>
                </a:path>
              </a:pathLst>
            </a:custGeom>
            <a:solidFill>
              <a:srgbClr val="000000"/>
            </a:solidFill>
          </p:spPr>
          <p:txBody>
            <a:bodyPr wrap="square" lIns="0" tIns="0" rIns="0" bIns="0" rtlCol="0"/>
            <a:lstStyle/>
            <a:p>
              <a:endParaRPr/>
            </a:p>
          </p:txBody>
        </p:sp>
        <p:sp>
          <p:nvSpPr>
            <p:cNvPr id="11" name="object 11"/>
            <p:cNvSpPr/>
            <p:nvPr/>
          </p:nvSpPr>
          <p:spPr>
            <a:xfrm>
              <a:off x="5807929" y="1313175"/>
              <a:ext cx="204470" cy="84455"/>
            </a:xfrm>
            <a:custGeom>
              <a:avLst/>
              <a:gdLst/>
              <a:ahLst/>
              <a:cxnLst/>
              <a:rect l="l" t="t" r="r" b="b"/>
              <a:pathLst>
                <a:path w="204470" h="84455">
                  <a:moveTo>
                    <a:pt x="204225" y="0"/>
                  </a:moveTo>
                  <a:lnTo>
                    <a:pt x="0" y="0"/>
                  </a:lnTo>
                  <a:lnTo>
                    <a:pt x="0" y="83847"/>
                  </a:lnTo>
                  <a:lnTo>
                    <a:pt x="204226" y="83847"/>
                  </a:lnTo>
                  <a:lnTo>
                    <a:pt x="204225" y="0"/>
                  </a:lnTo>
                  <a:close/>
                </a:path>
              </a:pathLst>
            </a:custGeom>
            <a:solidFill>
              <a:srgbClr val="E10D64"/>
            </a:solidFill>
          </p:spPr>
          <p:txBody>
            <a:bodyPr wrap="square" lIns="0" tIns="0" rIns="0" bIns="0" rtlCol="0"/>
            <a:lstStyle/>
            <a:p>
              <a:endParaRPr/>
            </a:p>
          </p:txBody>
        </p:sp>
        <p:sp>
          <p:nvSpPr>
            <p:cNvPr id="12" name="object 12"/>
            <p:cNvSpPr/>
            <p:nvPr/>
          </p:nvSpPr>
          <p:spPr>
            <a:xfrm>
              <a:off x="5693803" y="1630597"/>
              <a:ext cx="72079" cy="71869"/>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5874002" y="1630597"/>
              <a:ext cx="72079" cy="71869"/>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054202" y="1630597"/>
              <a:ext cx="72074" cy="71869"/>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5717829" y="1420979"/>
              <a:ext cx="384810" cy="191770"/>
            </a:xfrm>
            <a:custGeom>
              <a:avLst/>
              <a:gdLst/>
              <a:ahLst/>
              <a:cxnLst/>
              <a:rect l="l" t="t" r="r" b="b"/>
              <a:pathLst>
                <a:path w="384810" h="191769">
                  <a:moveTo>
                    <a:pt x="204225" y="0"/>
                  </a:moveTo>
                  <a:lnTo>
                    <a:pt x="180199" y="0"/>
                  </a:lnTo>
                  <a:lnTo>
                    <a:pt x="180199" y="56896"/>
                  </a:lnTo>
                  <a:lnTo>
                    <a:pt x="153169" y="83847"/>
                  </a:lnTo>
                  <a:lnTo>
                    <a:pt x="0" y="83847"/>
                  </a:lnTo>
                  <a:lnTo>
                    <a:pt x="0" y="191650"/>
                  </a:lnTo>
                  <a:lnTo>
                    <a:pt x="24026" y="191650"/>
                  </a:lnTo>
                  <a:lnTo>
                    <a:pt x="24026" y="107803"/>
                  </a:lnTo>
                  <a:lnTo>
                    <a:pt x="174192" y="107803"/>
                  </a:lnTo>
                  <a:lnTo>
                    <a:pt x="162179" y="95825"/>
                  </a:lnTo>
                  <a:lnTo>
                    <a:pt x="192212" y="65879"/>
                  </a:lnTo>
                  <a:lnTo>
                    <a:pt x="213235" y="65879"/>
                  </a:lnTo>
                  <a:lnTo>
                    <a:pt x="204225" y="56896"/>
                  </a:lnTo>
                  <a:lnTo>
                    <a:pt x="204225" y="0"/>
                  </a:lnTo>
                  <a:close/>
                </a:path>
                <a:path w="384810" h="191769">
                  <a:moveTo>
                    <a:pt x="174192" y="107803"/>
                  </a:moveTo>
                  <a:lnTo>
                    <a:pt x="153169" y="107803"/>
                  </a:lnTo>
                  <a:lnTo>
                    <a:pt x="180199" y="134754"/>
                  </a:lnTo>
                  <a:lnTo>
                    <a:pt x="180199" y="191650"/>
                  </a:lnTo>
                  <a:lnTo>
                    <a:pt x="204226" y="191650"/>
                  </a:lnTo>
                  <a:lnTo>
                    <a:pt x="204225" y="134754"/>
                  </a:lnTo>
                  <a:lnTo>
                    <a:pt x="213235" y="125770"/>
                  </a:lnTo>
                  <a:lnTo>
                    <a:pt x="192212" y="125770"/>
                  </a:lnTo>
                  <a:lnTo>
                    <a:pt x="174192" y="107803"/>
                  </a:lnTo>
                  <a:close/>
                </a:path>
                <a:path w="384810" h="191769">
                  <a:moveTo>
                    <a:pt x="384425" y="107803"/>
                  </a:moveTo>
                  <a:lnTo>
                    <a:pt x="360398" y="107803"/>
                  </a:lnTo>
                  <a:lnTo>
                    <a:pt x="360398" y="191650"/>
                  </a:lnTo>
                  <a:lnTo>
                    <a:pt x="384425" y="191650"/>
                  </a:lnTo>
                  <a:lnTo>
                    <a:pt x="384425" y="107803"/>
                  </a:lnTo>
                  <a:close/>
                </a:path>
                <a:path w="384810" h="191769">
                  <a:moveTo>
                    <a:pt x="213235" y="65879"/>
                  </a:moveTo>
                  <a:lnTo>
                    <a:pt x="192212" y="65879"/>
                  </a:lnTo>
                  <a:lnTo>
                    <a:pt x="222245" y="95825"/>
                  </a:lnTo>
                  <a:lnTo>
                    <a:pt x="192212" y="125770"/>
                  </a:lnTo>
                  <a:lnTo>
                    <a:pt x="213235" y="125770"/>
                  </a:lnTo>
                  <a:lnTo>
                    <a:pt x="231255" y="107803"/>
                  </a:lnTo>
                  <a:lnTo>
                    <a:pt x="384425" y="107803"/>
                  </a:lnTo>
                  <a:lnTo>
                    <a:pt x="384425" y="83847"/>
                  </a:lnTo>
                  <a:lnTo>
                    <a:pt x="231255" y="83847"/>
                  </a:lnTo>
                  <a:lnTo>
                    <a:pt x="213235" y="65879"/>
                  </a:lnTo>
                  <a:close/>
                </a:path>
              </a:pathLst>
            </a:custGeom>
            <a:solidFill>
              <a:srgbClr val="E10D64"/>
            </a:solidFill>
          </p:spPr>
          <p:txBody>
            <a:bodyPr wrap="square" lIns="0" tIns="0" rIns="0" bIns="0" rtlCol="0"/>
            <a:lstStyle/>
            <a:p>
              <a:endParaRPr/>
            </a:p>
          </p:txBody>
        </p:sp>
      </p:grpSp>
      <p:sp>
        <p:nvSpPr>
          <p:cNvPr id="16" name="object 16"/>
          <p:cNvSpPr txBox="1"/>
          <p:nvPr/>
        </p:nvSpPr>
        <p:spPr>
          <a:xfrm>
            <a:off x="6621271" y="1052575"/>
            <a:ext cx="4555490" cy="849630"/>
          </a:xfrm>
          <a:prstGeom prst="rect">
            <a:avLst/>
          </a:prstGeom>
        </p:spPr>
        <p:txBody>
          <a:bodyPr vert="horz" wrap="square" lIns="0" tIns="34290" rIns="0" bIns="0" rtlCol="0">
            <a:spAutoFit/>
          </a:bodyPr>
          <a:lstStyle/>
          <a:p>
            <a:pPr marL="12700" marR="5080">
              <a:lnSpc>
                <a:spcPct val="92400"/>
              </a:lnSpc>
              <a:spcBef>
                <a:spcPts val="270"/>
              </a:spcBef>
            </a:pPr>
            <a:r>
              <a:rPr sz="1900" spc="-30" dirty="0">
                <a:solidFill>
                  <a:srgbClr val="FFFFFF"/>
                </a:solidFill>
                <a:latin typeface="Arial"/>
                <a:cs typeface="Arial"/>
              </a:rPr>
              <a:t>- </a:t>
            </a:r>
            <a:r>
              <a:rPr sz="1900" spc="-65" dirty="0">
                <a:solidFill>
                  <a:srgbClr val="FFFFFF"/>
                </a:solidFill>
                <a:latin typeface="Arial"/>
                <a:cs typeface="Arial"/>
              </a:rPr>
              <a:t>Sốt </a:t>
            </a:r>
            <a:r>
              <a:rPr sz="1900" spc="15" dirty="0">
                <a:solidFill>
                  <a:srgbClr val="FFFFFF"/>
                </a:solidFill>
                <a:latin typeface="Arial"/>
                <a:cs typeface="Arial"/>
              </a:rPr>
              <a:t>cao </a:t>
            </a:r>
            <a:r>
              <a:rPr sz="1900" spc="55" dirty="0">
                <a:solidFill>
                  <a:srgbClr val="FFFFFF"/>
                </a:solidFill>
                <a:latin typeface="Arial"/>
                <a:cs typeface="Arial"/>
              </a:rPr>
              <a:t>đột </a:t>
            </a:r>
            <a:r>
              <a:rPr sz="1900" spc="30" dirty="0">
                <a:solidFill>
                  <a:srgbClr val="FFFFFF"/>
                </a:solidFill>
                <a:latin typeface="Arial"/>
                <a:cs typeface="Arial"/>
              </a:rPr>
              <a:t>ngột, </a:t>
            </a:r>
            <a:r>
              <a:rPr sz="1900" spc="45" dirty="0">
                <a:solidFill>
                  <a:srgbClr val="FFFFFF"/>
                </a:solidFill>
                <a:latin typeface="Arial"/>
                <a:cs typeface="Arial"/>
              </a:rPr>
              <a:t>liên </a:t>
            </a:r>
            <a:r>
              <a:rPr sz="1900" dirty="0">
                <a:solidFill>
                  <a:srgbClr val="FFFFFF"/>
                </a:solidFill>
                <a:latin typeface="Arial"/>
                <a:cs typeface="Arial"/>
              </a:rPr>
              <a:t>tục </a:t>
            </a:r>
            <a:r>
              <a:rPr sz="1900" spc="45" dirty="0">
                <a:solidFill>
                  <a:srgbClr val="FFFFFF"/>
                </a:solidFill>
                <a:latin typeface="Arial"/>
                <a:cs typeface="Arial"/>
              </a:rPr>
              <a:t>kéo dài </a:t>
            </a:r>
            <a:r>
              <a:rPr sz="1900" spc="-25" dirty="0">
                <a:solidFill>
                  <a:srgbClr val="FFFFFF"/>
                </a:solidFill>
                <a:latin typeface="Arial"/>
                <a:cs typeface="Arial"/>
              </a:rPr>
              <a:t>từ </a:t>
            </a:r>
            <a:r>
              <a:rPr sz="1900" spc="20" dirty="0">
                <a:solidFill>
                  <a:srgbClr val="FFFFFF"/>
                </a:solidFill>
                <a:latin typeface="Arial"/>
                <a:cs typeface="Arial"/>
              </a:rPr>
              <a:t>2-7  </a:t>
            </a:r>
            <a:r>
              <a:rPr sz="1900" spc="-5" dirty="0">
                <a:solidFill>
                  <a:srgbClr val="FFFFFF"/>
                </a:solidFill>
                <a:latin typeface="Arial"/>
                <a:cs typeface="Arial"/>
              </a:rPr>
              <a:t>ngày,</a:t>
            </a:r>
            <a:r>
              <a:rPr sz="1900" spc="-105" dirty="0">
                <a:solidFill>
                  <a:srgbClr val="FFFFFF"/>
                </a:solidFill>
                <a:latin typeface="Arial"/>
                <a:cs typeface="Arial"/>
              </a:rPr>
              <a:t> </a:t>
            </a:r>
            <a:r>
              <a:rPr sz="1900" spc="15" dirty="0">
                <a:solidFill>
                  <a:srgbClr val="FFFFFF"/>
                </a:solidFill>
                <a:latin typeface="Arial"/>
                <a:cs typeface="Arial"/>
              </a:rPr>
              <a:t>mệt</a:t>
            </a:r>
            <a:r>
              <a:rPr sz="1900" spc="-60" dirty="0">
                <a:solidFill>
                  <a:srgbClr val="FFFFFF"/>
                </a:solidFill>
                <a:latin typeface="Arial"/>
                <a:cs typeface="Arial"/>
              </a:rPr>
              <a:t> </a:t>
            </a:r>
            <a:r>
              <a:rPr sz="1900" spc="10" dirty="0">
                <a:solidFill>
                  <a:srgbClr val="FFFFFF"/>
                </a:solidFill>
                <a:latin typeface="Arial"/>
                <a:cs typeface="Arial"/>
              </a:rPr>
              <a:t>mỏi,</a:t>
            </a:r>
            <a:r>
              <a:rPr sz="1900" spc="-100" dirty="0">
                <a:solidFill>
                  <a:srgbClr val="FFFFFF"/>
                </a:solidFill>
                <a:latin typeface="Arial"/>
                <a:cs typeface="Arial"/>
              </a:rPr>
              <a:t> </a:t>
            </a:r>
            <a:r>
              <a:rPr sz="1900" spc="45" dirty="0">
                <a:solidFill>
                  <a:srgbClr val="FFFFFF"/>
                </a:solidFill>
                <a:latin typeface="Arial"/>
                <a:cs typeface="Arial"/>
              </a:rPr>
              <a:t>đau</a:t>
            </a:r>
            <a:r>
              <a:rPr sz="1900" spc="-55" dirty="0">
                <a:solidFill>
                  <a:srgbClr val="FFFFFF"/>
                </a:solidFill>
                <a:latin typeface="Arial"/>
                <a:cs typeface="Arial"/>
              </a:rPr>
              <a:t> </a:t>
            </a:r>
            <a:r>
              <a:rPr sz="1900" dirty="0">
                <a:solidFill>
                  <a:srgbClr val="FFFFFF"/>
                </a:solidFill>
                <a:latin typeface="Arial"/>
                <a:cs typeface="Arial"/>
              </a:rPr>
              <a:t>đầu,</a:t>
            </a:r>
            <a:r>
              <a:rPr sz="1900" spc="-114" dirty="0">
                <a:solidFill>
                  <a:srgbClr val="FFFFFF"/>
                </a:solidFill>
                <a:latin typeface="Arial"/>
                <a:cs typeface="Arial"/>
              </a:rPr>
              <a:t> </a:t>
            </a:r>
            <a:r>
              <a:rPr sz="1900" spc="45" dirty="0">
                <a:solidFill>
                  <a:srgbClr val="FFFFFF"/>
                </a:solidFill>
                <a:latin typeface="Arial"/>
                <a:cs typeface="Arial"/>
              </a:rPr>
              <a:t>đau</a:t>
            </a:r>
            <a:r>
              <a:rPr sz="1900" spc="-50" dirty="0">
                <a:solidFill>
                  <a:srgbClr val="FFFFFF"/>
                </a:solidFill>
                <a:latin typeface="Arial"/>
                <a:cs typeface="Arial"/>
              </a:rPr>
              <a:t> </a:t>
            </a:r>
            <a:r>
              <a:rPr sz="1900" spc="-65" dirty="0">
                <a:solidFill>
                  <a:srgbClr val="FFFFFF"/>
                </a:solidFill>
                <a:latin typeface="Arial"/>
                <a:cs typeface="Arial"/>
              </a:rPr>
              <a:t>cơ,</a:t>
            </a:r>
            <a:r>
              <a:rPr sz="1900" spc="-105" dirty="0">
                <a:solidFill>
                  <a:srgbClr val="FFFFFF"/>
                </a:solidFill>
                <a:latin typeface="Arial"/>
                <a:cs typeface="Arial"/>
              </a:rPr>
              <a:t> </a:t>
            </a:r>
            <a:r>
              <a:rPr sz="1900" spc="45" dirty="0">
                <a:solidFill>
                  <a:srgbClr val="FFFFFF"/>
                </a:solidFill>
                <a:latin typeface="Arial"/>
                <a:cs typeface="Arial"/>
              </a:rPr>
              <a:t>đau</a:t>
            </a:r>
            <a:r>
              <a:rPr sz="1900" spc="-55" dirty="0">
                <a:solidFill>
                  <a:srgbClr val="FFFFFF"/>
                </a:solidFill>
                <a:latin typeface="Arial"/>
                <a:cs typeface="Arial"/>
              </a:rPr>
              <a:t> </a:t>
            </a:r>
            <a:r>
              <a:rPr sz="1900" spc="-10" dirty="0">
                <a:solidFill>
                  <a:srgbClr val="FFFFFF"/>
                </a:solidFill>
                <a:latin typeface="Arial"/>
                <a:cs typeface="Arial"/>
              </a:rPr>
              <a:t>nhức  </a:t>
            </a:r>
            <a:r>
              <a:rPr sz="1900" spc="-20" dirty="0">
                <a:solidFill>
                  <a:srgbClr val="FFFFFF"/>
                </a:solidFill>
                <a:latin typeface="Arial"/>
                <a:cs typeface="Arial"/>
              </a:rPr>
              <a:t>các </a:t>
            </a:r>
            <a:r>
              <a:rPr sz="1900" spc="-5" dirty="0">
                <a:solidFill>
                  <a:srgbClr val="FFFFFF"/>
                </a:solidFill>
                <a:latin typeface="Arial"/>
                <a:cs typeface="Arial"/>
              </a:rPr>
              <a:t>khớp, </a:t>
            </a:r>
            <a:r>
              <a:rPr sz="1900" spc="-15" dirty="0">
                <a:solidFill>
                  <a:srgbClr val="FFFFFF"/>
                </a:solidFill>
                <a:latin typeface="Arial"/>
                <a:cs typeface="Arial"/>
              </a:rPr>
              <a:t>nhức </a:t>
            </a:r>
            <a:r>
              <a:rPr sz="1900" spc="15" dirty="0">
                <a:solidFill>
                  <a:srgbClr val="FFFFFF"/>
                </a:solidFill>
                <a:latin typeface="Arial"/>
                <a:cs typeface="Arial"/>
              </a:rPr>
              <a:t>hai </a:t>
            </a:r>
            <a:r>
              <a:rPr sz="1900" spc="-5" dirty="0">
                <a:solidFill>
                  <a:srgbClr val="FFFFFF"/>
                </a:solidFill>
                <a:latin typeface="Arial"/>
                <a:cs typeface="Arial"/>
              </a:rPr>
              <a:t>hố</a:t>
            </a:r>
            <a:r>
              <a:rPr sz="1900" spc="-275" dirty="0">
                <a:solidFill>
                  <a:srgbClr val="FFFFFF"/>
                </a:solidFill>
                <a:latin typeface="Arial"/>
                <a:cs typeface="Arial"/>
              </a:rPr>
              <a:t> </a:t>
            </a:r>
            <a:r>
              <a:rPr sz="1900" spc="-10" dirty="0">
                <a:solidFill>
                  <a:srgbClr val="FFFFFF"/>
                </a:solidFill>
                <a:latin typeface="Arial"/>
                <a:cs typeface="Arial"/>
              </a:rPr>
              <a:t>mắt.</a:t>
            </a:r>
            <a:endParaRPr sz="1900">
              <a:latin typeface="Arial"/>
              <a:cs typeface="Arial"/>
            </a:endParaRPr>
          </a:p>
        </p:txBody>
      </p:sp>
      <p:grpSp>
        <p:nvGrpSpPr>
          <p:cNvPr id="17" name="object 17"/>
          <p:cNvGrpSpPr/>
          <p:nvPr/>
        </p:nvGrpSpPr>
        <p:grpSpPr>
          <a:xfrm>
            <a:off x="5297423" y="2298192"/>
            <a:ext cx="6132830" cy="1059180"/>
            <a:chOff x="5297423" y="2298192"/>
            <a:chExt cx="6132830" cy="1059180"/>
          </a:xfrm>
        </p:grpSpPr>
        <p:sp>
          <p:nvSpPr>
            <p:cNvPr id="18" name="object 18"/>
            <p:cNvSpPr/>
            <p:nvPr/>
          </p:nvSpPr>
          <p:spPr>
            <a:xfrm>
              <a:off x="5297423" y="2298192"/>
              <a:ext cx="6132830" cy="1059180"/>
            </a:xfrm>
            <a:custGeom>
              <a:avLst/>
              <a:gdLst/>
              <a:ahLst/>
              <a:cxnLst/>
              <a:rect l="l" t="t" r="r" b="b"/>
              <a:pathLst>
                <a:path w="6132830" h="1059179">
                  <a:moveTo>
                    <a:pt x="6026658" y="0"/>
                  </a:moveTo>
                  <a:lnTo>
                    <a:pt x="105917" y="0"/>
                  </a:lnTo>
                  <a:lnTo>
                    <a:pt x="64668" y="8316"/>
                  </a:lnTo>
                  <a:lnTo>
                    <a:pt x="31003" y="31003"/>
                  </a:lnTo>
                  <a:lnTo>
                    <a:pt x="8316" y="64668"/>
                  </a:lnTo>
                  <a:lnTo>
                    <a:pt x="0" y="105918"/>
                  </a:lnTo>
                  <a:lnTo>
                    <a:pt x="0" y="953262"/>
                  </a:lnTo>
                  <a:lnTo>
                    <a:pt x="8316" y="994511"/>
                  </a:lnTo>
                  <a:lnTo>
                    <a:pt x="31003" y="1028176"/>
                  </a:lnTo>
                  <a:lnTo>
                    <a:pt x="64668" y="1050863"/>
                  </a:lnTo>
                  <a:lnTo>
                    <a:pt x="105917" y="1059180"/>
                  </a:lnTo>
                  <a:lnTo>
                    <a:pt x="6026658" y="1059180"/>
                  </a:lnTo>
                  <a:lnTo>
                    <a:pt x="6067907" y="1050863"/>
                  </a:lnTo>
                  <a:lnTo>
                    <a:pt x="6101572" y="1028176"/>
                  </a:lnTo>
                  <a:lnTo>
                    <a:pt x="6124259" y="994511"/>
                  </a:lnTo>
                  <a:lnTo>
                    <a:pt x="6132576" y="953262"/>
                  </a:lnTo>
                  <a:lnTo>
                    <a:pt x="6132576" y="105918"/>
                  </a:lnTo>
                  <a:lnTo>
                    <a:pt x="6124259" y="64668"/>
                  </a:lnTo>
                  <a:lnTo>
                    <a:pt x="6101572" y="31003"/>
                  </a:lnTo>
                  <a:lnTo>
                    <a:pt x="6067907" y="8316"/>
                  </a:lnTo>
                  <a:lnTo>
                    <a:pt x="6026658" y="0"/>
                  </a:lnTo>
                  <a:close/>
                </a:path>
              </a:pathLst>
            </a:custGeom>
            <a:solidFill>
              <a:srgbClr val="000000"/>
            </a:solidFill>
          </p:spPr>
          <p:txBody>
            <a:bodyPr wrap="square" lIns="0" tIns="0" rIns="0" bIns="0" rtlCol="0"/>
            <a:lstStyle/>
            <a:p>
              <a:endParaRPr/>
            </a:p>
          </p:txBody>
        </p:sp>
        <p:sp>
          <p:nvSpPr>
            <p:cNvPr id="19" name="object 19"/>
            <p:cNvSpPr/>
            <p:nvPr/>
          </p:nvSpPr>
          <p:spPr>
            <a:xfrm>
              <a:off x="5807929" y="2637531"/>
              <a:ext cx="204470" cy="84455"/>
            </a:xfrm>
            <a:custGeom>
              <a:avLst/>
              <a:gdLst/>
              <a:ahLst/>
              <a:cxnLst/>
              <a:rect l="l" t="t" r="r" b="b"/>
              <a:pathLst>
                <a:path w="204470" h="84455">
                  <a:moveTo>
                    <a:pt x="204225" y="0"/>
                  </a:moveTo>
                  <a:lnTo>
                    <a:pt x="0" y="0"/>
                  </a:lnTo>
                  <a:lnTo>
                    <a:pt x="0" y="83847"/>
                  </a:lnTo>
                  <a:lnTo>
                    <a:pt x="204226" y="83847"/>
                  </a:lnTo>
                  <a:lnTo>
                    <a:pt x="204225" y="0"/>
                  </a:lnTo>
                  <a:close/>
                </a:path>
              </a:pathLst>
            </a:custGeom>
            <a:solidFill>
              <a:srgbClr val="E10D64"/>
            </a:solidFill>
          </p:spPr>
          <p:txBody>
            <a:bodyPr wrap="square" lIns="0" tIns="0" rIns="0" bIns="0" rtlCol="0"/>
            <a:lstStyle/>
            <a:p>
              <a:endParaRPr/>
            </a:p>
          </p:txBody>
        </p:sp>
        <p:sp>
          <p:nvSpPr>
            <p:cNvPr id="20" name="object 20"/>
            <p:cNvSpPr/>
            <p:nvPr/>
          </p:nvSpPr>
          <p:spPr>
            <a:xfrm>
              <a:off x="5693803" y="2954953"/>
              <a:ext cx="72079" cy="71869"/>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5874002" y="2954953"/>
              <a:ext cx="72079" cy="71869"/>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6054202" y="2954953"/>
              <a:ext cx="72074" cy="71869"/>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5717829" y="2745335"/>
              <a:ext cx="384810" cy="191770"/>
            </a:xfrm>
            <a:custGeom>
              <a:avLst/>
              <a:gdLst/>
              <a:ahLst/>
              <a:cxnLst/>
              <a:rect l="l" t="t" r="r" b="b"/>
              <a:pathLst>
                <a:path w="384810" h="191769">
                  <a:moveTo>
                    <a:pt x="204225" y="0"/>
                  </a:moveTo>
                  <a:lnTo>
                    <a:pt x="180199" y="0"/>
                  </a:lnTo>
                  <a:lnTo>
                    <a:pt x="180199" y="56896"/>
                  </a:lnTo>
                  <a:lnTo>
                    <a:pt x="153169" y="83847"/>
                  </a:lnTo>
                  <a:lnTo>
                    <a:pt x="0" y="83847"/>
                  </a:lnTo>
                  <a:lnTo>
                    <a:pt x="0" y="191650"/>
                  </a:lnTo>
                  <a:lnTo>
                    <a:pt x="24026" y="191650"/>
                  </a:lnTo>
                  <a:lnTo>
                    <a:pt x="24026" y="107803"/>
                  </a:lnTo>
                  <a:lnTo>
                    <a:pt x="174192" y="107803"/>
                  </a:lnTo>
                  <a:lnTo>
                    <a:pt x="162179" y="95825"/>
                  </a:lnTo>
                  <a:lnTo>
                    <a:pt x="192212" y="65879"/>
                  </a:lnTo>
                  <a:lnTo>
                    <a:pt x="213235" y="65879"/>
                  </a:lnTo>
                  <a:lnTo>
                    <a:pt x="204225" y="56896"/>
                  </a:lnTo>
                  <a:lnTo>
                    <a:pt x="204225" y="0"/>
                  </a:lnTo>
                  <a:close/>
                </a:path>
                <a:path w="384810" h="191769">
                  <a:moveTo>
                    <a:pt x="174192" y="107803"/>
                  </a:moveTo>
                  <a:lnTo>
                    <a:pt x="153169" y="107803"/>
                  </a:lnTo>
                  <a:lnTo>
                    <a:pt x="180199" y="134754"/>
                  </a:lnTo>
                  <a:lnTo>
                    <a:pt x="180199" y="191650"/>
                  </a:lnTo>
                  <a:lnTo>
                    <a:pt x="204226" y="191650"/>
                  </a:lnTo>
                  <a:lnTo>
                    <a:pt x="204225" y="134754"/>
                  </a:lnTo>
                  <a:lnTo>
                    <a:pt x="213235" y="125770"/>
                  </a:lnTo>
                  <a:lnTo>
                    <a:pt x="192212" y="125770"/>
                  </a:lnTo>
                  <a:lnTo>
                    <a:pt x="174192" y="107803"/>
                  </a:lnTo>
                  <a:close/>
                </a:path>
                <a:path w="384810" h="191769">
                  <a:moveTo>
                    <a:pt x="384425" y="107803"/>
                  </a:moveTo>
                  <a:lnTo>
                    <a:pt x="360398" y="107803"/>
                  </a:lnTo>
                  <a:lnTo>
                    <a:pt x="360398" y="191650"/>
                  </a:lnTo>
                  <a:lnTo>
                    <a:pt x="384425" y="191650"/>
                  </a:lnTo>
                  <a:lnTo>
                    <a:pt x="384425" y="107803"/>
                  </a:lnTo>
                  <a:close/>
                </a:path>
                <a:path w="384810" h="191769">
                  <a:moveTo>
                    <a:pt x="213235" y="65879"/>
                  </a:moveTo>
                  <a:lnTo>
                    <a:pt x="192212" y="65879"/>
                  </a:lnTo>
                  <a:lnTo>
                    <a:pt x="222245" y="95825"/>
                  </a:lnTo>
                  <a:lnTo>
                    <a:pt x="192212" y="125770"/>
                  </a:lnTo>
                  <a:lnTo>
                    <a:pt x="213235" y="125770"/>
                  </a:lnTo>
                  <a:lnTo>
                    <a:pt x="231255" y="107803"/>
                  </a:lnTo>
                  <a:lnTo>
                    <a:pt x="384425" y="107803"/>
                  </a:lnTo>
                  <a:lnTo>
                    <a:pt x="384425" y="83847"/>
                  </a:lnTo>
                  <a:lnTo>
                    <a:pt x="231255" y="83847"/>
                  </a:lnTo>
                  <a:lnTo>
                    <a:pt x="213235" y="65879"/>
                  </a:lnTo>
                  <a:close/>
                </a:path>
              </a:pathLst>
            </a:custGeom>
            <a:solidFill>
              <a:srgbClr val="E10D64"/>
            </a:solidFill>
          </p:spPr>
          <p:txBody>
            <a:bodyPr wrap="square" lIns="0" tIns="0" rIns="0" bIns="0" rtlCol="0"/>
            <a:lstStyle/>
            <a:p>
              <a:endParaRPr/>
            </a:p>
          </p:txBody>
        </p:sp>
      </p:grpSp>
      <p:sp>
        <p:nvSpPr>
          <p:cNvPr id="24" name="object 24"/>
          <p:cNvSpPr txBox="1"/>
          <p:nvPr/>
        </p:nvSpPr>
        <p:spPr>
          <a:xfrm>
            <a:off x="6621271" y="2644267"/>
            <a:ext cx="3308985" cy="314960"/>
          </a:xfrm>
          <a:prstGeom prst="rect">
            <a:avLst/>
          </a:prstGeom>
        </p:spPr>
        <p:txBody>
          <a:bodyPr vert="horz" wrap="square" lIns="0" tIns="12065" rIns="0" bIns="0" rtlCol="0">
            <a:spAutoFit/>
          </a:bodyPr>
          <a:lstStyle/>
          <a:p>
            <a:pPr marL="12700">
              <a:lnSpc>
                <a:spcPct val="100000"/>
              </a:lnSpc>
              <a:spcBef>
                <a:spcPts val="95"/>
              </a:spcBef>
            </a:pPr>
            <a:r>
              <a:rPr sz="1900" spc="-30" dirty="0">
                <a:solidFill>
                  <a:srgbClr val="FFFFFF"/>
                </a:solidFill>
                <a:latin typeface="Arial"/>
                <a:cs typeface="Arial"/>
              </a:rPr>
              <a:t>- </a:t>
            </a:r>
            <a:r>
              <a:rPr sz="1900" spc="-5" dirty="0">
                <a:solidFill>
                  <a:srgbClr val="FFFFFF"/>
                </a:solidFill>
                <a:latin typeface="Arial"/>
                <a:cs typeface="Arial"/>
              </a:rPr>
              <a:t>Nhức </a:t>
            </a:r>
            <a:r>
              <a:rPr sz="1900" spc="15" dirty="0">
                <a:solidFill>
                  <a:srgbClr val="FFFFFF"/>
                </a:solidFill>
                <a:latin typeface="Arial"/>
                <a:cs typeface="Arial"/>
              </a:rPr>
              <a:t>đầu </a:t>
            </a:r>
            <a:r>
              <a:rPr sz="1900" spc="10" dirty="0">
                <a:solidFill>
                  <a:srgbClr val="FFFFFF"/>
                </a:solidFill>
                <a:latin typeface="Arial"/>
                <a:cs typeface="Arial"/>
              </a:rPr>
              <a:t>chán </a:t>
            </a:r>
            <a:r>
              <a:rPr sz="1900" spc="-15" dirty="0">
                <a:solidFill>
                  <a:srgbClr val="FFFFFF"/>
                </a:solidFill>
                <a:latin typeface="Arial"/>
                <a:cs typeface="Arial"/>
              </a:rPr>
              <a:t>ăn, </a:t>
            </a:r>
            <a:r>
              <a:rPr sz="1900" spc="40" dirty="0">
                <a:solidFill>
                  <a:srgbClr val="FFFFFF"/>
                </a:solidFill>
                <a:latin typeface="Arial"/>
                <a:cs typeface="Arial"/>
              </a:rPr>
              <a:t>buồn</a:t>
            </a:r>
            <a:r>
              <a:rPr sz="1900" spc="-370" dirty="0">
                <a:solidFill>
                  <a:srgbClr val="FFFFFF"/>
                </a:solidFill>
                <a:latin typeface="Arial"/>
                <a:cs typeface="Arial"/>
              </a:rPr>
              <a:t> </a:t>
            </a:r>
            <a:r>
              <a:rPr sz="1900" spc="60" dirty="0">
                <a:solidFill>
                  <a:srgbClr val="FFFFFF"/>
                </a:solidFill>
                <a:latin typeface="Arial"/>
                <a:cs typeface="Arial"/>
              </a:rPr>
              <a:t>nôn</a:t>
            </a:r>
            <a:endParaRPr sz="1900">
              <a:latin typeface="Arial"/>
              <a:cs typeface="Arial"/>
            </a:endParaRPr>
          </a:p>
        </p:txBody>
      </p:sp>
      <p:grpSp>
        <p:nvGrpSpPr>
          <p:cNvPr id="25" name="object 25"/>
          <p:cNvGrpSpPr/>
          <p:nvPr/>
        </p:nvGrpSpPr>
        <p:grpSpPr>
          <a:xfrm>
            <a:off x="5297423" y="3622547"/>
            <a:ext cx="6132830" cy="1059180"/>
            <a:chOff x="5297423" y="3622547"/>
            <a:chExt cx="6132830" cy="1059180"/>
          </a:xfrm>
        </p:grpSpPr>
        <p:sp>
          <p:nvSpPr>
            <p:cNvPr id="26" name="object 26"/>
            <p:cNvSpPr/>
            <p:nvPr/>
          </p:nvSpPr>
          <p:spPr>
            <a:xfrm>
              <a:off x="5297423" y="3622547"/>
              <a:ext cx="6132830" cy="1059180"/>
            </a:xfrm>
            <a:custGeom>
              <a:avLst/>
              <a:gdLst/>
              <a:ahLst/>
              <a:cxnLst/>
              <a:rect l="l" t="t" r="r" b="b"/>
              <a:pathLst>
                <a:path w="6132830" h="1059179">
                  <a:moveTo>
                    <a:pt x="6026658" y="0"/>
                  </a:moveTo>
                  <a:lnTo>
                    <a:pt x="105917" y="0"/>
                  </a:lnTo>
                  <a:lnTo>
                    <a:pt x="64668" y="8316"/>
                  </a:lnTo>
                  <a:lnTo>
                    <a:pt x="31003" y="31003"/>
                  </a:lnTo>
                  <a:lnTo>
                    <a:pt x="8316" y="64668"/>
                  </a:lnTo>
                  <a:lnTo>
                    <a:pt x="0" y="105918"/>
                  </a:lnTo>
                  <a:lnTo>
                    <a:pt x="0" y="953262"/>
                  </a:lnTo>
                  <a:lnTo>
                    <a:pt x="8316" y="994511"/>
                  </a:lnTo>
                  <a:lnTo>
                    <a:pt x="31003" y="1028176"/>
                  </a:lnTo>
                  <a:lnTo>
                    <a:pt x="64668" y="1050863"/>
                  </a:lnTo>
                  <a:lnTo>
                    <a:pt x="105917" y="1059179"/>
                  </a:lnTo>
                  <a:lnTo>
                    <a:pt x="6026658" y="1059179"/>
                  </a:lnTo>
                  <a:lnTo>
                    <a:pt x="6067907" y="1050863"/>
                  </a:lnTo>
                  <a:lnTo>
                    <a:pt x="6101572" y="1028176"/>
                  </a:lnTo>
                  <a:lnTo>
                    <a:pt x="6124259" y="994511"/>
                  </a:lnTo>
                  <a:lnTo>
                    <a:pt x="6132576" y="953262"/>
                  </a:lnTo>
                  <a:lnTo>
                    <a:pt x="6132576" y="105918"/>
                  </a:lnTo>
                  <a:lnTo>
                    <a:pt x="6124259" y="64668"/>
                  </a:lnTo>
                  <a:lnTo>
                    <a:pt x="6101572" y="31003"/>
                  </a:lnTo>
                  <a:lnTo>
                    <a:pt x="6067907" y="8316"/>
                  </a:lnTo>
                  <a:lnTo>
                    <a:pt x="6026658" y="0"/>
                  </a:lnTo>
                  <a:close/>
                </a:path>
              </a:pathLst>
            </a:custGeom>
            <a:solidFill>
              <a:srgbClr val="000000"/>
            </a:solidFill>
          </p:spPr>
          <p:txBody>
            <a:bodyPr wrap="square" lIns="0" tIns="0" rIns="0" bIns="0" rtlCol="0"/>
            <a:lstStyle/>
            <a:p>
              <a:endParaRPr/>
            </a:p>
          </p:txBody>
        </p:sp>
        <p:sp>
          <p:nvSpPr>
            <p:cNvPr id="27" name="object 27"/>
            <p:cNvSpPr/>
            <p:nvPr/>
          </p:nvSpPr>
          <p:spPr>
            <a:xfrm>
              <a:off x="5807929" y="3960630"/>
              <a:ext cx="204470" cy="84455"/>
            </a:xfrm>
            <a:custGeom>
              <a:avLst/>
              <a:gdLst/>
              <a:ahLst/>
              <a:cxnLst/>
              <a:rect l="l" t="t" r="r" b="b"/>
              <a:pathLst>
                <a:path w="204470" h="84454">
                  <a:moveTo>
                    <a:pt x="204225" y="0"/>
                  </a:moveTo>
                  <a:lnTo>
                    <a:pt x="0" y="0"/>
                  </a:lnTo>
                  <a:lnTo>
                    <a:pt x="0" y="84065"/>
                  </a:lnTo>
                  <a:lnTo>
                    <a:pt x="204226" y="84065"/>
                  </a:lnTo>
                  <a:lnTo>
                    <a:pt x="204225" y="0"/>
                  </a:lnTo>
                  <a:close/>
                </a:path>
              </a:pathLst>
            </a:custGeom>
            <a:solidFill>
              <a:srgbClr val="E10D64"/>
            </a:solidFill>
          </p:spPr>
          <p:txBody>
            <a:bodyPr wrap="square" lIns="0" tIns="0" rIns="0" bIns="0" rtlCol="0"/>
            <a:lstStyle/>
            <a:p>
              <a:endParaRPr/>
            </a:p>
          </p:txBody>
        </p:sp>
        <p:sp>
          <p:nvSpPr>
            <p:cNvPr id="28" name="object 28"/>
            <p:cNvSpPr/>
            <p:nvPr/>
          </p:nvSpPr>
          <p:spPr>
            <a:xfrm>
              <a:off x="5693803" y="4278879"/>
              <a:ext cx="72079" cy="72056"/>
            </a:xfrm>
            <a:prstGeom prst="rect">
              <a:avLst/>
            </a:prstGeom>
            <a:blipFill>
              <a:blip r:embed="rId4" cstate="print"/>
              <a:stretch>
                <a:fillRect/>
              </a:stretch>
            </a:blipFill>
          </p:spPr>
          <p:txBody>
            <a:bodyPr wrap="square" lIns="0" tIns="0" rIns="0" bIns="0" rtlCol="0"/>
            <a:lstStyle/>
            <a:p>
              <a:endParaRPr/>
            </a:p>
          </p:txBody>
        </p:sp>
        <p:sp>
          <p:nvSpPr>
            <p:cNvPr id="29" name="object 29"/>
            <p:cNvSpPr/>
            <p:nvPr/>
          </p:nvSpPr>
          <p:spPr>
            <a:xfrm>
              <a:off x="5874002" y="4278879"/>
              <a:ext cx="72079" cy="72056"/>
            </a:xfrm>
            <a:prstGeom prst="rect">
              <a:avLst/>
            </a:prstGeom>
            <a:blipFill>
              <a:blip r:embed="rId5" cstate="print"/>
              <a:stretch>
                <a:fillRect/>
              </a:stretch>
            </a:blipFill>
          </p:spPr>
          <p:txBody>
            <a:bodyPr wrap="square" lIns="0" tIns="0" rIns="0" bIns="0" rtlCol="0"/>
            <a:lstStyle/>
            <a:p>
              <a:endParaRPr/>
            </a:p>
          </p:txBody>
        </p:sp>
        <p:sp>
          <p:nvSpPr>
            <p:cNvPr id="30" name="object 30"/>
            <p:cNvSpPr/>
            <p:nvPr/>
          </p:nvSpPr>
          <p:spPr>
            <a:xfrm>
              <a:off x="6054202" y="4278879"/>
              <a:ext cx="72074" cy="72056"/>
            </a:xfrm>
            <a:prstGeom prst="rect">
              <a:avLst/>
            </a:prstGeom>
            <a:blipFill>
              <a:blip r:embed="rId4" cstate="print"/>
              <a:stretch>
                <a:fillRect/>
              </a:stretch>
            </a:blipFill>
          </p:spPr>
          <p:txBody>
            <a:bodyPr wrap="square" lIns="0" tIns="0" rIns="0" bIns="0" rtlCol="0"/>
            <a:lstStyle/>
            <a:p>
              <a:endParaRPr/>
            </a:p>
          </p:txBody>
        </p:sp>
        <p:sp>
          <p:nvSpPr>
            <p:cNvPr id="31" name="object 31"/>
            <p:cNvSpPr/>
            <p:nvPr/>
          </p:nvSpPr>
          <p:spPr>
            <a:xfrm>
              <a:off x="5717829" y="4068715"/>
              <a:ext cx="384810" cy="192405"/>
            </a:xfrm>
            <a:custGeom>
              <a:avLst/>
              <a:gdLst/>
              <a:ahLst/>
              <a:cxnLst/>
              <a:rect l="l" t="t" r="r" b="b"/>
              <a:pathLst>
                <a:path w="384810" h="192404">
                  <a:moveTo>
                    <a:pt x="204225" y="0"/>
                  </a:moveTo>
                  <a:lnTo>
                    <a:pt x="180199" y="0"/>
                  </a:lnTo>
                  <a:lnTo>
                    <a:pt x="180199" y="57044"/>
                  </a:lnTo>
                  <a:lnTo>
                    <a:pt x="153169" y="84065"/>
                  </a:lnTo>
                  <a:lnTo>
                    <a:pt x="0" y="84065"/>
                  </a:lnTo>
                  <a:lnTo>
                    <a:pt x="0" y="192150"/>
                  </a:lnTo>
                  <a:lnTo>
                    <a:pt x="24026" y="192150"/>
                  </a:lnTo>
                  <a:lnTo>
                    <a:pt x="24026" y="108084"/>
                  </a:lnTo>
                  <a:lnTo>
                    <a:pt x="174192" y="108084"/>
                  </a:lnTo>
                  <a:lnTo>
                    <a:pt x="162179" y="96075"/>
                  </a:lnTo>
                  <a:lnTo>
                    <a:pt x="192212" y="66051"/>
                  </a:lnTo>
                  <a:lnTo>
                    <a:pt x="213235" y="66051"/>
                  </a:lnTo>
                  <a:lnTo>
                    <a:pt x="204225" y="57044"/>
                  </a:lnTo>
                  <a:lnTo>
                    <a:pt x="204225" y="0"/>
                  </a:lnTo>
                  <a:close/>
                </a:path>
                <a:path w="384810" h="192404">
                  <a:moveTo>
                    <a:pt x="174192" y="108084"/>
                  </a:moveTo>
                  <a:lnTo>
                    <a:pt x="153169" y="108084"/>
                  </a:lnTo>
                  <a:lnTo>
                    <a:pt x="180199" y="135105"/>
                  </a:lnTo>
                  <a:lnTo>
                    <a:pt x="180199" y="192150"/>
                  </a:lnTo>
                  <a:lnTo>
                    <a:pt x="204226" y="192150"/>
                  </a:lnTo>
                  <a:lnTo>
                    <a:pt x="204225" y="135105"/>
                  </a:lnTo>
                  <a:lnTo>
                    <a:pt x="213235" y="126098"/>
                  </a:lnTo>
                  <a:lnTo>
                    <a:pt x="192212" y="126098"/>
                  </a:lnTo>
                  <a:lnTo>
                    <a:pt x="174192" y="108084"/>
                  </a:lnTo>
                  <a:close/>
                </a:path>
                <a:path w="384810" h="192404">
                  <a:moveTo>
                    <a:pt x="384425" y="108084"/>
                  </a:moveTo>
                  <a:lnTo>
                    <a:pt x="360398" y="108084"/>
                  </a:lnTo>
                  <a:lnTo>
                    <a:pt x="360398" y="192150"/>
                  </a:lnTo>
                  <a:lnTo>
                    <a:pt x="384425" y="192150"/>
                  </a:lnTo>
                  <a:lnTo>
                    <a:pt x="384425" y="108084"/>
                  </a:lnTo>
                  <a:close/>
                </a:path>
                <a:path w="384810" h="192404">
                  <a:moveTo>
                    <a:pt x="213235" y="66051"/>
                  </a:moveTo>
                  <a:lnTo>
                    <a:pt x="192212" y="66051"/>
                  </a:lnTo>
                  <a:lnTo>
                    <a:pt x="222245" y="96075"/>
                  </a:lnTo>
                  <a:lnTo>
                    <a:pt x="192212" y="126098"/>
                  </a:lnTo>
                  <a:lnTo>
                    <a:pt x="213235" y="126098"/>
                  </a:lnTo>
                  <a:lnTo>
                    <a:pt x="231255" y="108084"/>
                  </a:lnTo>
                  <a:lnTo>
                    <a:pt x="384425" y="108084"/>
                  </a:lnTo>
                  <a:lnTo>
                    <a:pt x="384425" y="84065"/>
                  </a:lnTo>
                  <a:lnTo>
                    <a:pt x="231255" y="84065"/>
                  </a:lnTo>
                  <a:lnTo>
                    <a:pt x="213235" y="66051"/>
                  </a:lnTo>
                  <a:close/>
                </a:path>
              </a:pathLst>
            </a:custGeom>
            <a:solidFill>
              <a:srgbClr val="E10D64"/>
            </a:solidFill>
          </p:spPr>
          <p:txBody>
            <a:bodyPr wrap="square" lIns="0" tIns="0" rIns="0" bIns="0" rtlCol="0"/>
            <a:lstStyle/>
            <a:p>
              <a:endParaRPr/>
            </a:p>
          </p:txBody>
        </p:sp>
      </p:grpSp>
      <p:sp>
        <p:nvSpPr>
          <p:cNvPr id="32" name="object 32"/>
          <p:cNvSpPr txBox="1"/>
          <p:nvPr/>
        </p:nvSpPr>
        <p:spPr>
          <a:xfrm>
            <a:off x="6621271" y="3834765"/>
            <a:ext cx="4618355" cy="581660"/>
          </a:xfrm>
          <a:prstGeom prst="rect">
            <a:avLst/>
          </a:prstGeom>
        </p:spPr>
        <p:txBody>
          <a:bodyPr vert="horz" wrap="square" lIns="0" tIns="40005" rIns="0" bIns="0" rtlCol="0">
            <a:spAutoFit/>
          </a:bodyPr>
          <a:lstStyle/>
          <a:p>
            <a:pPr marL="12700" marR="5080">
              <a:lnSpc>
                <a:spcPts val="2100"/>
              </a:lnSpc>
              <a:spcBef>
                <a:spcPts val="315"/>
              </a:spcBef>
            </a:pPr>
            <a:r>
              <a:rPr sz="1900" spc="-30" dirty="0">
                <a:solidFill>
                  <a:srgbClr val="FFFFFF"/>
                </a:solidFill>
                <a:latin typeface="Arial"/>
                <a:cs typeface="Arial"/>
              </a:rPr>
              <a:t>-</a:t>
            </a:r>
            <a:r>
              <a:rPr sz="1900" spc="-60" dirty="0">
                <a:solidFill>
                  <a:srgbClr val="FFFFFF"/>
                </a:solidFill>
                <a:latin typeface="Arial"/>
                <a:cs typeface="Arial"/>
              </a:rPr>
              <a:t> </a:t>
            </a:r>
            <a:r>
              <a:rPr sz="1900" spc="5" dirty="0">
                <a:solidFill>
                  <a:srgbClr val="FFFFFF"/>
                </a:solidFill>
                <a:latin typeface="Arial"/>
                <a:cs typeface="Arial"/>
              </a:rPr>
              <a:t>Da</a:t>
            </a:r>
            <a:r>
              <a:rPr sz="1900" spc="-50" dirty="0">
                <a:solidFill>
                  <a:srgbClr val="FFFFFF"/>
                </a:solidFill>
                <a:latin typeface="Arial"/>
                <a:cs typeface="Arial"/>
              </a:rPr>
              <a:t> </a:t>
            </a:r>
            <a:r>
              <a:rPr sz="1900" spc="30" dirty="0">
                <a:solidFill>
                  <a:srgbClr val="FFFFFF"/>
                </a:solidFill>
                <a:latin typeface="Arial"/>
                <a:cs typeface="Arial"/>
              </a:rPr>
              <a:t>sung</a:t>
            </a:r>
            <a:r>
              <a:rPr sz="1900" spc="-50" dirty="0">
                <a:solidFill>
                  <a:srgbClr val="FFFFFF"/>
                </a:solidFill>
                <a:latin typeface="Arial"/>
                <a:cs typeface="Arial"/>
              </a:rPr>
              <a:t> </a:t>
            </a:r>
            <a:r>
              <a:rPr sz="1900" spc="-5" dirty="0">
                <a:solidFill>
                  <a:srgbClr val="FFFFFF"/>
                </a:solidFill>
                <a:latin typeface="Arial"/>
                <a:cs typeface="Arial"/>
              </a:rPr>
              <a:t>huyết,</a:t>
            </a:r>
            <a:r>
              <a:rPr sz="1900" spc="-105" dirty="0">
                <a:solidFill>
                  <a:srgbClr val="FFFFFF"/>
                </a:solidFill>
                <a:latin typeface="Arial"/>
                <a:cs typeface="Arial"/>
              </a:rPr>
              <a:t> </a:t>
            </a:r>
            <a:r>
              <a:rPr sz="1900" spc="40" dirty="0">
                <a:solidFill>
                  <a:srgbClr val="FFFFFF"/>
                </a:solidFill>
                <a:latin typeface="Arial"/>
                <a:cs typeface="Arial"/>
              </a:rPr>
              <a:t>Có</a:t>
            </a:r>
            <a:r>
              <a:rPr sz="1900" spc="-55" dirty="0">
                <a:solidFill>
                  <a:srgbClr val="FFFFFF"/>
                </a:solidFill>
                <a:latin typeface="Arial"/>
                <a:cs typeface="Arial"/>
              </a:rPr>
              <a:t> </a:t>
            </a:r>
            <a:r>
              <a:rPr sz="1900" spc="45" dirty="0">
                <a:solidFill>
                  <a:srgbClr val="FFFFFF"/>
                </a:solidFill>
                <a:latin typeface="Arial"/>
                <a:cs typeface="Arial"/>
              </a:rPr>
              <a:t>ban</a:t>
            </a:r>
            <a:r>
              <a:rPr sz="1900" spc="-55" dirty="0">
                <a:solidFill>
                  <a:srgbClr val="FFFFFF"/>
                </a:solidFill>
                <a:latin typeface="Arial"/>
                <a:cs typeface="Arial"/>
              </a:rPr>
              <a:t> </a:t>
            </a:r>
            <a:r>
              <a:rPr sz="1900" spc="20" dirty="0">
                <a:solidFill>
                  <a:srgbClr val="FFFFFF"/>
                </a:solidFill>
                <a:latin typeface="Arial"/>
                <a:cs typeface="Arial"/>
              </a:rPr>
              <a:t>đỏ,</a:t>
            </a:r>
            <a:r>
              <a:rPr sz="1900" spc="-114" dirty="0">
                <a:solidFill>
                  <a:srgbClr val="FFFFFF"/>
                </a:solidFill>
                <a:latin typeface="Arial"/>
                <a:cs typeface="Arial"/>
              </a:rPr>
              <a:t> </a:t>
            </a:r>
            <a:r>
              <a:rPr sz="1900" spc="-20" dirty="0">
                <a:solidFill>
                  <a:srgbClr val="FFFFFF"/>
                </a:solidFill>
                <a:latin typeface="Arial"/>
                <a:cs typeface="Arial"/>
              </a:rPr>
              <a:t>xuất</a:t>
            </a:r>
            <a:r>
              <a:rPr sz="1900" spc="-45" dirty="0">
                <a:solidFill>
                  <a:srgbClr val="FFFFFF"/>
                </a:solidFill>
                <a:latin typeface="Arial"/>
                <a:cs typeface="Arial"/>
              </a:rPr>
              <a:t> </a:t>
            </a:r>
            <a:r>
              <a:rPr sz="1900" spc="5" dirty="0">
                <a:solidFill>
                  <a:srgbClr val="FFFFFF"/>
                </a:solidFill>
                <a:latin typeface="Arial"/>
                <a:cs typeface="Arial"/>
              </a:rPr>
              <a:t>huyết</a:t>
            </a:r>
            <a:r>
              <a:rPr sz="1900" spc="-55" dirty="0">
                <a:solidFill>
                  <a:srgbClr val="FFFFFF"/>
                </a:solidFill>
                <a:latin typeface="Arial"/>
                <a:cs typeface="Arial"/>
              </a:rPr>
              <a:t> </a:t>
            </a:r>
            <a:r>
              <a:rPr sz="1900" spc="20" dirty="0">
                <a:solidFill>
                  <a:srgbClr val="FFFFFF"/>
                </a:solidFill>
                <a:latin typeface="Arial"/>
                <a:cs typeface="Arial"/>
              </a:rPr>
              <a:t>da,  </a:t>
            </a:r>
            <a:r>
              <a:rPr sz="1900" spc="-35" dirty="0">
                <a:solidFill>
                  <a:srgbClr val="FFFFFF"/>
                </a:solidFill>
                <a:latin typeface="Arial"/>
                <a:cs typeface="Arial"/>
              </a:rPr>
              <a:t>chảy </a:t>
            </a:r>
            <a:r>
              <a:rPr sz="1900" spc="25" dirty="0">
                <a:solidFill>
                  <a:srgbClr val="FFFFFF"/>
                </a:solidFill>
                <a:latin typeface="Arial"/>
                <a:cs typeface="Arial"/>
              </a:rPr>
              <a:t>máu</a:t>
            </a:r>
            <a:r>
              <a:rPr sz="1900" spc="-65" dirty="0">
                <a:solidFill>
                  <a:srgbClr val="FFFFFF"/>
                </a:solidFill>
                <a:latin typeface="Arial"/>
                <a:cs typeface="Arial"/>
              </a:rPr>
              <a:t> </a:t>
            </a:r>
            <a:r>
              <a:rPr sz="1900" spc="-5" dirty="0">
                <a:solidFill>
                  <a:srgbClr val="FFFFFF"/>
                </a:solidFill>
                <a:latin typeface="Arial"/>
                <a:cs typeface="Arial"/>
              </a:rPr>
              <a:t>cam.</a:t>
            </a:r>
            <a:endParaRPr sz="1900">
              <a:latin typeface="Arial"/>
              <a:cs typeface="Arial"/>
            </a:endParaRPr>
          </a:p>
        </p:txBody>
      </p:sp>
      <p:grpSp>
        <p:nvGrpSpPr>
          <p:cNvPr id="33" name="object 33"/>
          <p:cNvGrpSpPr/>
          <p:nvPr/>
        </p:nvGrpSpPr>
        <p:grpSpPr>
          <a:xfrm>
            <a:off x="5297423" y="4946903"/>
            <a:ext cx="6132830" cy="1059180"/>
            <a:chOff x="5297423" y="4946903"/>
            <a:chExt cx="6132830" cy="1059180"/>
          </a:xfrm>
        </p:grpSpPr>
        <p:sp>
          <p:nvSpPr>
            <p:cNvPr id="34" name="object 34"/>
            <p:cNvSpPr/>
            <p:nvPr/>
          </p:nvSpPr>
          <p:spPr>
            <a:xfrm>
              <a:off x="5297423" y="4946903"/>
              <a:ext cx="6132830" cy="1059180"/>
            </a:xfrm>
            <a:custGeom>
              <a:avLst/>
              <a:gdLst/>
              <a:ahLst/>
              <a:cxnLst/>
              <a:rect l="l" t="t" r="r" b="b"/>
              <a:pathLst>
                <a:path w="6132830" h="1059179">
                  <a:moveTo>
                    <a:pt x="6026658" y="0"/>
                  </a:moveTo>
                  <a:lnTo>
                    <a:pt x="105917" y="0"/>
                  </a:lnTo>
                  <a:lnTo>
                    <a:pt x="64668" y="8316"/>
                  </a:lnTo>
                  <a:lnTo>
                    <a:pt x="31003" y="31003"/>
                  </a:lnTo>
                  <a:lnTo>
                    <a:pt x="8316" y="64668"/>
                  </a:lnTo>
                  <a:lnTo>
                    <a:pt x="0" y="105918"/>
                  </a:lnTo>
                  <a:lnTo>
                    <a:pt x="0" y="953262"/>
                  </a:lnTo>
                  <a:lnTo>
                    <a:pt x="8316" y="994489"/>
                  </a:lnTo>
                  <a:lnTo>
                    <a:pt x="31003" y="1028157"/>
                  </a:lnTo>
                  <a:lnTo>
                    <a:pt x="64668" y="1050856"/>
                  </a:lnTo>
                  <a:lnTo>
                    <a:pt x="105917" y="1059180"/>
                  </a:lnTo>
                  <a:lnTo>
                    <a:pt x="6026658" y="1059180"/>
                  </a:lnTo>
                  <a:lnTo>
                    <a:pt x="6067907" y="1050856"/>
                  </a:lnTo>
                  <a:lnTo>
                    <a:pt x="6101572" y="1028157"/>
                  </a:lnTo>
                  <a:lnTo>
                    <a:pt x="6124259" y="994489"/>
                  </a:lnTo>
                  <a:lnTo>
                    <a:pt x="6132576" y="953262"/>
                  </a:lnTo>
                  <a:lnTo>
                    <a:pt x="6132576" y="105918"/>
                  </a:lnTo>
                  <a:lnTo>
                    <a:pt x="6124259" y="64668"/>
                  </a:lnTo>
                  <a:lnTo>
                    <a:pt x="6101572" y="31003"/>
                  </a:lnTo>
                  <a:lnTo>
                    <a:pt x="6067907" y="8316"/>
                  </a:lnTo>
                  <a:lnTo>
                    <a:pt x="6026658" y="0"/>
                  </a:lnTo>
                  <a:close/>
                </a:path>
              </a:pathLst>
            </a:custGeom>
            <a:solidFill>
              <a:srgbClr val="000000"/>
            </a:solidFill>
          </p:spPr>
          <p:txBody>
            <a:bodyPr wrap="square" lIns="0" tIns="0" rIns="0" bIns="0" rtlCol="0"/>
            <a:lstStyle/>
            <a:p>
              <a:endParaRPr/>
            </a:p>
          </p:txBody>
        </p:sp>
        <p:sp>
          <p:nvSpPr>
            <p:cNvPr id="35" name="object 35"/>
            <p:cNvSpPr/>
            <p:nvPr/>
          </p:nvSpPr>
          <p:spPr>
            <a:xfrm>
              <a:off x="5807929" y="5284719"/>
              <a:ext cx="204470" cy="84455"/>
            </a:xfrm>
            <a:custGeom>
              <a:avLst/>
              <a:gdLst/>
              <a:ahLst/>
              <a:cxnLst/>
              <a:rect l="l" t="t" r="r" b="b"/>
              <a:pathLst>
                <a:path w="204470" h="84454">
                  <a:moveTo>
                    <a:pt x="204225" y="0"/>
                  </a:moveTo>
                  <a:lnTo>
                    <a:pt x="0" y="0"/>
                  </a:lnTo>
                  <a:lnTo>
                    <a:pt x="0" y="83847"/>
                  </a:lnTo>
                  <a:lnTo>
                    <a:pt x="204226" y="83847"/>
                  </a:lnTo>
                  <a:lnTo>
                    <a:pt x="204225" y="0"/>
                  </a:lnTo>
                  <a:close/>
                </a:path>
              </a:pathLst>
            </a:custGeom>
            <a:solidFill>
              <a:srgbClr val="E10D64"/>
            </a:solidFill>
          </p:spPr>
          <p:txBody>
            <a:bodyPr wrap="square" lIns="0" tIns="0" rIns="0" bIns="0" rtlCol="0"/>
            <a:lstStyle/>
            <a:p>
              <a:endParaRPr/>
            </a:p>
          </p:txBody>
        </p:sp>
        <p:sp>
          <p:nvSpPr>
            <p:cNvPr id="36" name="object 36"/>
            <p:cNvSpPr/>
            <p:nvPr/>
          </p:nvSpPr>
          <p:spPr>
            <a:xfrm>
              <a:off x="5693803" y="5602140"/>
              <a:ext cx="72079" cy="71869"/>
            </a:xfrm>
            <a:prstGeom prst="rect">
              <a:avLst/>
            </a:prstGeom>
            <a:blipFill>
              <a:blip r:embed="rId2" cstate="print"/>
              <a:stretch>
                <a:fillRect/>
              </a:stretch>
            </a:blipFill>
          </p:spPr>
          <p:txBody>
            <a:bodyPr wrap="square" lIns="0" tIns="0" rIns="0" bIns="0" rtlCol="0"/>
            <a:lstStyle/>
            <a:p>
              <a:endParaRPr/>
            </a:p>
          </p:txBody>
        </p:sp>
        <p:sp>
          <p:nvSpPr>
            <p:cNvPr id="37" name="object 37"/>
            <p:cNvSpPr/>
            <p:nvPr/>
          </p:nvSpPr>
          <p:spPr>
            <a:xfrm>
              <a:off x="5874002" y="5602141"/>
              <a:ext cx="72079" cy="71869"/>
            </a:xfrm>
            <a:prstGeom prst="rect">
              <a:avLst/>
            </a:prstGeom>
            <a:blipFill>
              <a:blip r:embed="rId3" cstate="print"/>
              <a:stretch>
                <a:fillRect/>
              </a:stretch>
            </a:blipFill>
          </p:spPr>
          <p:txBody>
            <a:bodyPr wrap="square" lIns="0" tIns="0" rIns="0" bIns="0" rtlCol="0"/>
            <a:lstStyle/>
            <a:p>
              <a:endParaRPr/>
            </a:p>
          </p:txBody>
        </p:sp>
        <p:sp>
          <p:nvSpPr>
            <p:cNvPr id="38" name="object 38"/>
            <p:cNvSpPr/>
            <p:nvPr/>
          </p:nvSpPr>
          <p:spPr>
            <a:xfrm>
              <a:off x="6054202" y="5602141"/>
              <a:ext cx="72074" cy="71869"/>
            </a:xfrm>
            <a:prstGeom prst="rect">
              <a:avLst/>
            </a:prstGeom>
            <a:blipFill>
              <a:blip r:embed="rId2" cstate="print"/>
              <a:stretch>
                <a:fillRect/>
              </a:stretch>
            </a:blipFill>
          </p:spPr>
          <p:txBody>
            <a:bodyPr wrap="square" lIns="0" tIns="0" rIns="0" bIns="0" rtlCol="0"/>
            <a:lstStyle/>
            <a:p>
              <a:endParaRPr/>
            </a:p>
          </p:txBody>
        </p:sp>
        <p:sp>
          <p:nvSpPr>
            <p:cNvPr id="39" name="object 39"/>
            <p:cNvSpPr/>
            <p:nvPr/>
          </p:nvSpPr>
          <p:spPr>
            <a:xfrm>
              <a:off x="5717829" y="5392523"/>
              <a:ext cx="384810" cy="191770"/>
            </a:xfrm>
            <a:custGeom>
              <a:avLst/>
              <a:gdLst/>
              <a:ahLst/>
              <a:cxnLst/>
              <a:rect l="l" t="t" r="r" b="b"/>
              <a:pathLst>
                <a:path w="384810" h="191770">
                  <a:moveTo>
                    <a:pt x="204225" y="0"/>
                  </a:moveTo>
                  <a:lnTo>
                    <a:pt x="180199" y="0"/>
                  </a:lnTo>
                  <a:lnTo>
                    <a:pt x="180199" y="56896"/>
                  </a:lnTo>
                  <a:lnTo>
                    <a:pt x="153169" y="83847"/>
                  </a:lnTo>
                  <a:lnTo>
                    <a:pt x="0" y="83847"/>
                  </a:lnTo>
                  <a:lnTo>
                    <a:pt x="0" y="191650"/>
                  </a:lnTo>
                  <a:lnTo>
                    <a:pt x="24026" y="191650"/>
                  </a:lnTo>
                  <a:lnTo>
                    <a:pt x="24026" y="107803"/>
                  </a:lnTo>
                  <a:lnTo>
                    <a:pt x="174192" y="107803"/>
                  </a:lnTo>
                  <a:lnTo>
                    <a:pt x="162179" y="95825"/>
                  </a:lnTo>
                  <a:lnTo>
                    <a:pt x="192212" y="65879"/>
                  </a:lnTo>
                  <a:lnTo>
                    <a:pt x="213235" y="65879"/>
                  </a:lnTo>
                  <a:lnTo>
                    <a:pt x="204225" y="56896"/>
                  </a:lnTo>
                  <a:lnTo>
                    <a:pt x="204225" y="0"/>
                  </a:lnTo>
                  <a:close/>
                </a:path>
                <a:path w="384810" h="191770">
                  <a:moveTo>
                    <a:pt x="174192" y="107803"/>
                  </a:moveTo>
                  <a:lnTo>
                    <a:pt x="153169" y="107803"/>
                  </a:lnTo>
                  <a:lnTo>
                    <a:pt x="180199" y="134754"/>
                  </a:lnTo>
                  <a:lnTo>
                    <a:pt x="180199" y="191650"/>
                  </a:lnTo>
                  <a:lnTo>
                    <a:pt x="204226" y="191650"/>
                  </a:lnTo>
                  <a:lnTo>
                    <a:pt x="204225" y="134754"/>
                  </a:lnTo>
                  <a:lnTo>
                    <a:pt x="213235" y="125770"/>
                  </a:lnTo>
                  <a:lnTo>
                    <a:pt x="192212" y="125770"/>
                  </a:lnTo>
                  <a:lnTo>
                    <a:pt x="174192" y="107803"/>
                  </a:lnTo>
                  <a:close/>
                </a:path>
                <a:path w="384810" h="191770">
                  <a:moveTo>
                    <a:pt x="384425" y="107803"/>
                  </a:moveTo>
                  <a:lnTo>
                    <a:pt x="360398" y="107803"/>
                  </a:lnTo>
                  <a:lnTo>
                    <a:pt x="360398" y="191650"/>
                  </a:lnTo>
                  <a:lnTo>
                    <a:pt x="384425" y="191650"/>
                  </a:lnTo>
                  <a:lnTo>
                    <a:pt x="384425" y="107803"/>
                  </a:lnTo>
                  <a:close/>
                </a:path>
                <a:path w="384810" h="191770">
                  <a:moveTo>
                    <a:pt x="213235" y="65879"/>
                  </a:moveTo>
                  <a:lnTo>
                    <a:pt x="192212" y="65879"/>
                  </a:lnTo>
                  <a:lnTo>
                    <a:pt x="222245" y="95825"/>
                  </a:lnTo>
                  <a:lnTo>
                    <a:pt x="192212" y="125770"/>
                  </a:lnTo>
                  <a:lnTo>
                    <a:pt x="213235" y="125770"/>
                  </a:lnTo>
                  <a:lnTo>
                    <a:pt x="231255" y="107803"/>
                  </a:lnTo>
                  <a:lnTo>
                    <a:pt x="384425" y="107803"/>
                  </a:lnTo>
                  <a:lnTo>
                    <a:pt x="384425" y="83847"/>
                  </a:lnTo>
                  <a:lnTo>
                    <a:pt x="231255" y="83847"/>
                  </a:lnTo>
                  <a:lnTo>
                    <a:pt x="213235" y="65879"/>
                  </a:lnTo>
                  <a:close/>
                </a:path>
              </a:pathLst>
            </a:custGeom>
            <a:solidFill>
              <a:srgbClr val="E10D64"/>
            </a:solidFill>
          </p:spPr>
          <p:txBody>
            <a:bodyPr wrap="square" lIns="0" tIns="0" rIns="0" bIns="0" rtlCol="0"/>
            <a:lstStyle/>
            <a:p>
              <a:endParaRPr/>
            </a:p>
          </p:txBody>
        </p:sp>
      </p:grpSp>
      <p:sp>
        <p:nvSpPr>
          <p:cNvPr id="40" name="object 40"/>
          <p:cNvSpPr txBox="1"/>
          <p:nvPr/>
        </p:nvSpPr>
        <p:spPr>
          <a:xfrm>
            <a:off x="6621271" y="5158562"/>
            <a:ext cx="4517390" cy="581660"/>
          </a:xfrm>
          <a:prstGeom prst="rect">
            <a:avLst/>
          </a:prstGeom>
        </p:spPr>
        <p:txBody>
          <a:bodyPr vert="horz" wrap="square" lIns="0" tIns="12065" rIns="0" bIns="0" rtlCol="0">
            <a:spAutoFit/>
          </a:bodyPr>
          <a:lstStyle/>
          <a:p>
            <a:pPr marL="12700">
              <a:lnSpc>
                <a:spcPts val="2190"/>
              </a:lnSpc>
              <a:spcBef>
                <a:spcPts val="95"/>
              </a:spcBef>
            </a:pPr>
            <a:r>
              <a:rPr sz="1900" spc="-30" dirty="0">
                <a:solidFill>
                  <a:srgbClr val="FFFFFF"/>
                </a:solidFill>
                <a:latin typeface="Arial"/>
                <a:cs typeface="Arial"/>
              </a:rPr>
              <a:t>- </a:t>
            </a:r>
            <a:r>
              <a:rPr sz="1900" spc="70" dirty="0">
                <a:solidFill>
                  <a:srgbClr val="FFFFFF"/>
                </a:solidFill>
                <a:latin typeface="Arial"/>
                <a:cs typeface="Arial"/>
              </a:rPr>
              <a:t>Nôn </a:t>
            </a:r>
            <a:r>
              <a:rPr sz="1900" spc="-15" dirty="0">
                <a:solidFill>
                  <a:srgbClr val="FFFFFF"/>
                </a:solidFill>
                <a:latin typeface="Arial"/>
                <a:cs typeface="Arial"/>
              </a:rPr>
              <a:t>ra </a:t>
            </a:r>
            <a:r>
              <a:rPr sz="1900" spc="10" dirty="0">
                <a:solidFill>
                  <a:srgbClr val="FFFFFF"/>
                </a:solidFill>
                <a:latin typeface="Arial"/>
                <a:cs typeface="Arial"/>
              </a:rPr>
              <a:t>máu, </a:t>
            </a:r>
            <a:r>
              <a:rPr sz="1900" spc="100" dirty="0">
                <a:solidFill>
                  <a:srgbClr val="FFFFFF"/>
                </a:solidFill>
                <a:latin typeface="Arial"/>
                <a:cs typeface="Arial"/>
              </a:rPr>
              <a:t>đi </a:t>
            </a:r>
            <a:r>
              <a:rPr sz="1900" spc="55" dirty="0">
                <a:solidFill>
                  <a:srgbClr val="FFFFFF"/>
                </a:solidFill>
                <a:latin typeface="Arial"/>
                <a:cs typeface="Arial"/>
              </a:rPr>
              <a:t>ngoài </a:t>
            </a:r>
            <a:r>
              <a:rPr sz="1900" spc="45" dirty="0">
                <a:solidFill>
                  <a:srgbClr val="FFFFFF"/>
                </a:solidFill>
                <a:latin typeface="Arial"/>
                <a:cs typeface="Arial"/>
              </a:rPr>
              <a:t>phân </a:t>
            </a:r>
            <a:r>
              <a:rPr sz="1900" spc="70" dirty="0">
                <a:solidFill>
                  <a:srgbClr val="FFFFFF"/>
                </a:solidFill>
                <a:latin typeface="Arial"/>
                <a:cs typeface="Arial"/>
              </a:rPr>
              <a:t>đen</a:t>
            </a:r>
            <a:r>
              <a:rPr sz="1900" spc="-270" dirty="0">
                <a:solidFill>
                  <a:srgbClr val="FFFFFF"/>
                </a:solidFill>
                <a:latin typeface="Arial"/>
                <a:cs typeface="Arial"/>
              </a:rPr>
              <a:t> </a:t>
            </a:r>
            <a:r>
              <a:rPr sz="1900" spc="-5" dirty="0">
                <a:solidFill>
                  <a:srgbClr val="FFFFFF"/>
                </a:solidFill>
                <a:latin typeface="Arial"/>
                <a:cs typeface="Arial"/>
              </a:rPr>
              <a:t>(trường</a:t>
            </a:r>
            <a:endParaRPr sz="1900">
              <a:latin typeface="Arial"/>
              <a:cs typeface="Arial"/>
            </a:endParaRPr>
          </a:p>
          <a:p>
            <a:pPr marL="12700">
              <a:lnSpc>
                <a:spcPts val="2190"/>
              </a:lnSpc>
            </a:pPr>
            <a:r>
              <a:rPr sz="1900" spc="10" dirty="0">
                <a:solidFill>
                  <a:srgbClr val="FFFFFF"/>
                </a:solidFill>
                <a:latin typeface="Arial"/>
                <a:cs typeface="Arial"/>
              </a:rPr>
              <a:t>hợp</a:t>
            </a:r>
            <a:r>
              <a:rPr sz="1900" spc="-50" dirty="0">
                <a:solidFill>
                  <a:srgbClr val="FFFFFF"/>
                </a:solidFill>
                <a:latin typeface="Arial"/>
                <a:cs typeface="Arial"/>
              </a:rPr>
              <a:t> </a:t>
            </a:r>
            <a:r>
              <a:rPr sz="1900" dirty="0">
                <a:solidFill>
                  <a:srgbClr val="FFFFFF"/>
                </a:solidFill>
                <a:latin typeface="Arial"/>
                <a:cs typeface="Arial"/>
              </a:rPr>
              <a:t>nặng)…</a:t>
            </a:r>
            <a:endParaRPr sz="1900">
              <a:latin typeface="Arial"/>
              <a:cs typeface="Arial"/>
            </a:endParaRPr>
          </a:p>
        </p:txBody>
      </p:sp>
      <p:grpSp>
        <p:nvGrpSpPr>
          <p:cNvPr id="41" name="object 41"/>
          <p:cNvGrpSpPr/>
          <p:nvPr/>
        </p:nvGrpSpPr>
        <p:grpSpPr>
          <a:xfrm>
            <a:off x="3154426" y="3820414"/>
            <a:ext cx="991235" cy="497840"/>
            <a:chOff x="3154426" y="3820414"/>
            <a:chExt cx="991235" cy="497840"/>
          </a:xfrm>
        </p:grpSpPr>
        <p:sp>
          <p:nvSpPr>
            <p:cNvPr id="42" name="object 42"/>
            <p:cNvSpPr/>
            <p:nvPr/>
          </p:nvSpPr>
          <p:spPr>
            <a:xfrm>
              <a:off x="3160776" y="3826764"/>
              <a:ext cx="978535" cy="485140"/>
            </a:xfrm>
            <a:custGeom>
              <a:avLst/>
              <a:gdLst/>
              <a:ahLst/>
              <a:cxnLst/>
              <a:rect l="l" t="t" r="r" b="b"/>
              <a:pathLst>
                <a:path w="978535" h="485139">
                  <a:moveTo>
                    <a:pt x="736091" y="0"/>
                  </a:moveTo>
                  <a:lnTo>
                    <a:pt x="736091" y="121158"/>
                  </a:lnTo>
                  <a:lnTo>
                    <a:pt x="0" y="121158"/>
                  </a:lnTo>
                  <a:lnTo>
                    <a:pt x="0" y="363474"/>
                  </a:lnTo>
                  <a:lnTo>
                    <a:pt x="736091" y="363474"/>
                  </a:lnTo>
                  <a:lnTo>
                    <a:pt x="736091" y="484631"/>
                  </a:lnTo>
                  <a:lnTo>
                    <a:pt x="978408" y="242316"/>
                  </a:lnTo>
                  <a:lnTo>
                    <a:pt x="736091" y="0"/>
                  </a:lnTo>
                  <a:close/>
                </a:path>
              </a:pathLst>
            </a:custGeom>
            <a:solidFill>
              <a:srgbClr val="F666A0"/>
            </a:solidFill>
          </p:spPr>
          <p:txBody>
            <a:bodyPr wrap="square" lIns="0" tIns="0" rIns="0" bIns="0" rtlCol="0"/>
            <a:lstStyle/>
            <a:p>
              <a:endParaRPr/>
            </a:p>
          </p:txBody>
        </p:sp>
        <p:sp>
          <p:nvSpPr>
            <p:cNvPr id="43" name="object 43"/>
            <p:cNvSpPr/>
            <p:nvPr/>
          </p:nvSpPr>
          <p:spPr>
            <a:xfrm>
              <a:off x="3160776" y="3826764"/>
              <a:ext cx="978535" cy="485140"/>
            </a:xfrm>
            <a:custGeom>
              <a:avLst/>
              <a:gdLst/>
              <a:ahLst/>
              <a:cxnLst/>
              <a:rect l="l" t="t" r="r" b="b"/>
              <a:pathLst>
                <a:path w="978535" h="485139">
                  <a:moveTo>
                    <a:pt x="0" y="121158"/>
                  </a:moveTo>
                  <a:lnTo>
                    <a:pt x="736091" y="121158"/>
                  </a:lnTo>
                  <a:lnTo>
                    <a:pt x="736091" y="0"/>
                  </a:lnTo>
                  <a:lnTo>
                    <a:pt x="978408" y="242316"/>
                  </a:lnTo>
                  <a:lnTo>
                    <a:pt x="736091" y="484631"/>
                  </a:lnTo>
                  <a:lnTo>
                    <a:pt x="736091" y="363474"/>
                  </a:lnTo>
                  <a:lnTo>
                    <a:pt x="0" y="363474"/>
                  </a:lnTo>
                  <a:lnTo>
                    <a:pt x="0" y="121158"/>
                  </a:lnTo>
                  <a:close/>
                </a:path>
              </a:pathLst>
            </a:custGeom>
            <a:ln w="12700">
              <a:solidFill>
                <a:srgbClr val="2E7385"/>
              </a:solidFill>
            </a:ln>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6F4EE"/>
          </a:solidFill>
        </p:spPr>
        <p:txBody>
          <a:bodyPr wrap="square" lIns="0" tIns="0" rIns="0" bIns="0" rtlCol="0"/>
          <a:lstStyle/>
          <a:p>
            <a:endParaRPr/>
          </a:p>
        </p:txBody>
      </p:sp>
      <p:sp>
        <p:nvSpPr>
          <p:cNvPr id="3" name="object 3"/>
          <p:cNvSpPr/>
          <p:nvPr/>
        </p:nvSpPr>
        <p:spPr>
          <a:xfrm>
            <a:off x="11783568" y="5779008"/>
            <a:ext cx="408940" cy="818515"/>
          </a:xfrm>
          <a:custGeom>
            <a:avLst/>
            <a:gdLst/>
            <a:ahLst/>
            <a:cxnLst/>
            <a:rect l="l" t="t" r="r" b="b"/>
            <a:pathLst>
              <a:path w="408940" h="818515">
                <a:moveTo>
                  <a:pt x="408431" y="0"/>
                </a:moveTo>
                <a:lnTo>
                  <a:pt x="357377" y="3174"/>
                </a:lnTo>
                <a:lnTo>
                  <a:pt x="308101" y="12458"/>
                </a:lnTo>
                <a:lnTo>
                  <a:pt x="261111" y="27647"/>
                </a:lnTo>
                <a:lnTo>
                  <a:pt x="216407" y="48031"/>
                </a:lnTo>
                <a:lnTo>
                  <a:pt x="175005" y="73634"/>
                </a:lnTo>
                <a:lnTo>
                  <a:pt x="137159" y="103314"/>
                </a:lnTo>
                <a:lnTo>
                  <a:pt x="103124" y="137528"/>
                </a:lnTo>
                <a:lnTo>
                  <a:pt x="73278" y="175374"/>
                </a:lnTo>
                <a:lnTo>
                  <a:pt x="47878" y="217055"/>
                </a:lnTo>
                <a:lnTo>
                  <a:pt x="27431" y="261467"/>
                </a:lnTo>
                <a:lnTo>
                  <a:pt x="12446" y="308597"/>
                </a:lnTo>
                <a:lnTo>
                  <a:pt x="3175" y="357987"/>
                </a:lnTo>
                <a:lnTo>
                  <a:pt x="0" y="409193"/>
                </a:lnTo>
                <a:lnTo>
                  <a:pt x="888" y="435025"/>
                </a:lnTo>
                <a:lnTo>
                  <a:pt x="7238" y="485546"/>
                </a:lnTo>
                <a:lnTo>
                  <a:pt x="19303" y="533806"/>
                </a:lnTo>
                <a:lnTo>
                  <a:pt x="36956" y="579805"/>
                </a:lnTo>
                <a:lnTo>
                  <a:pt x="60198" y="622630"/>
                </a:lnTo>
                <a:lnTo>
                  <a:pt x="87629" y="662279"/>
                </a:lnTo>
                <a:lnTo>
                  <a:pt x="119633" y="698525"/>
                </a:lnTo>
                <a:lnTo>
                  <a:pt x="155701" y="730478"/>
                </a:lnTo>
                <a:lnTo>
                  <a:pt x="195199" y="758342"/>
                </a:lnTo>
                <a:lnTo>
                  <a:pt x="238378" y="781227"/>
                </a:lnTo>
                <a:lnTo>
                  <a:pt x="283972" y="799134"/>
                </a:lnTo>
                <a:lnTo>
                  <a:pt x="332358" y="811364"/>
                </a:lnTo>
                <a:lnTo>
                  <a:pt x="382777" y="817702"/>
                </a:lnTo>
                <a:lnTo>
                  <a:pt x="408431" y="818387"/>
                </a:lnTo>
                <a:lnTo>
                  <a:pt x="408431" y="0"/>
                </a:lnTo>
                <a:close/>
              </a:path>
            </a:pathLst>
          </a:custGeom>
          <a:solidFill>
            <a:srgbClr val="252525"/>
          </a:solidFill>
        </p:spPr>
        <p:txBody>
          <a:bodyPr wrap="square" lIns="0" tIns="0" rIns="0" bIns="0" rtlCol="0"/>
          <a:lstStyle/>
          <a:p>
            <a:endParaRPr/>
          </a:p>
        </p:txBody>
      </p:sp>
      <p:sp>
        <p:nvSpPr>
          <p:cNvPr id="4" name="object 4"/>
          <p:cNvSpPr txBox="1">
            <a:spLocks noGrp="1"/>
          </p:cNvSpPr>
          <p:nvPr>
            <p:ph type="title"/>
          </p:nvPr>
        </p:nvSpPr>
        <p:spPr>
          <a:xfrm>
            <a:off x="837691" y="674573"/>
            <a:ext cx="3100705" cy="3409950"/>
          </a:xfrm>
          <a:prstGeom prst="rect">
            <a:avLst/>
          </a:prstGeom>
        </p:spPr>
        <p:txBody>
          <a:bodyPr vert="horz" wrap="square" lIns="0" tIns="104139" rIns="0" bIns="0" rtlCol="0">
            <a:spAutoFit/>
          </a:bodyPr>
          <a:lstStyle/>
          <a:p>
            <a:pPr marL="12700" marR="5080">
              <a:lnSpc>
                <a:spcPct val="90000"/>
              </a:lnSpc>
              <a:spcBef>
                <a:spcPts val="819"/>
              </a:spcBef>
            </a:pPr>
            <a:r>
              <a:rPr i="1" spc="-540" dirty="0">
                <a:solidFill>
                  <a:srgbClr val="8E6C00"/>
                </a:solidFill>
              </a:rPr>
              <a:t>Xử </a:t>
            </a:r>
            <a:r>
              <a:rPr i="1" spc="-60" dirty="0">
                <a:solidFill>
                  <a:srgbClr val="8E6C00"/>
                </a:solidFill>
              </a:rPr>
              <a:t>Trí </a:t>
            </a:r>
            <a:r>
              <a:rPr i="1" spc="-165" dirty="0">
                <a:solidFill>
                  <a:srgbClr val="8E6C00"/>
                </a:solidFill>
              </a:rPr>
              <a:t>khi  </a:t>
            </a:r>
            <a:r>
              <a:rPr spc="-630" dirty="0">
                <a:solidFill>
                  <a:srgbClr val="8E6C00"/>
                </a:solidFill>
              </a:rPr>
              <a:t>mắc </a:t>
            </a:r>
            <a:r>
              <a:rPr spc="-610" dirty="0">
                <a:solidFill>
                  <a:srgbClr val="8E6C00"/>
                </a:solidFill>
              </a:rPr>
              <a:t>Bệnh  </a:t>
            </a:r>
            <a:r>
              <a:rPr spc="-455" dirty="0">
                <a:solidFill>
                  <a:srgbClr val="8E6C00"/>
                </a:solidFill>
              </a:rPr>
              <a:t>Sốt </a:t>
            </a:r>
            <a:r>
              <a:rPr spc="-325" dirty="0">
                <a:solidFill>
                  <a:srgbClr val="8E6C00"/>
                </a:solidFill>
              </a:rPr>
              <a:t>Xuất  </a:t>
            </a:r>
            <a:r>
              <a:rPr spc="-285" dirty="0">
                <a:solidFill>
                  <a:srgbClr val="8E6C00"/>
                </a:solidFill>
              </a:rPr>
              <a:t>Huyết</a:t>
            </a:r>
          </a:p>
        </p:txBody>
      </p:sp>
      <p:grpSp>
        <p:nvGrpSpPr>
          <p:cNvPr id="5" name="object 5"/>
          <p:cNvGrpSpPr/>
          <p:nvPr/>
        </p:nvGrpSpPr>
        <p:grpSpPr>
          <a:xfrm>
            <a:off x="5131308" y="754189"/>
            <a:ext cx="6357620" cy="4764405"/>
            <a:chOff x="5131308" y="754189"/>
            <a:chExt cx="6357620" cy="4764405"/>
          </a:xfrm>
        </p:grpSpPr>
        <p:sp>
          <p:nvSpPr>
            <p:cNvPr id="6" name="object 6"/>
            <p:cNvSpPr/>
            <p:nvPr/>
          </p:nvSpPr>
          <p:spPr>
            <a:xfrm>
              <a:off x="5184648" y="758951"/>
              <a:ext cx="6245860" cy="4754880"/>
            </a:xfrm>
            <a:custGeom>
              <a:avLst/>
              <a:gdLst/>
              <a:ahLst/>
              <a:cxnLst/>
              <a:rect l="l" t="t" r="r" b="b"/>
              <a:pathLst>
                <a:path w="6245859" h="4754880">
                  <a:moveTo>
                    <a:pt x="0" y="4754880"/>
                  </a:moveTo>
                  <a:lnTo>
                    <a:pt x="6245352" y="4754880"/>
                  </a:lnTo>
                  <a:lnTo>
                    <a:pt x="6245352" y="0"/>
                  </a:lnTo>
                  <a:lnTo>
                    <a:pt x="0" y="0"/>
                  </a:lnTo>
                  <a:lnTo>
                    <a:pt x="0" y="4754880"/>
                  </a:lnTo>
                  <a:close/>
                </a:path>
              </a:pathLst>
            </a:custGeom>
            <a:ln w="9524">
              <a:solidFill>
                <a:srgbClr val="F666A0"/>
              </a:solidFill>
            </a:ln>
          </p:spPr>
          <p:txBody>
            <a:bodyPr wrap="square" lIns="0" tIns="0" rIns="0" bIns="0" rtlCol="0"/>
            <a:lstStyle/>
            <a:p>
              <a:endParaRPr/>
            </a:p>
          </p:txBody>
        </p:sp>
        <p:sp>
          <p:nvSpPr>
            <p:cNvPr id="7" name="object 7"/>
            <p:cNvSpPr/>
            <p:nvPr/>
          </p:nvSpPr>
          <p:spPr>
            <a:xfrm>
              <a:off x="5131308" y="3925836"/>
              <a:ext cx="366534" cy="47928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5305044" y="3907548"/>
              <a:ext cx="986789" cy="511289"/>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079236" y="3907548"/>
              <a:ext cx="653034" cy="511289"/>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519672" y="3907548"/>
              <a:ext cx="570737" cy="511289"/>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6877812" y="3907548"/>
              <a:ext cx="736853" cy="511289"/>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7400544" y="3907548"/>
              <a:ext cx="698753" cy="511289"/>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7886700" y="3907548"/>
              <a:ext cx="634746" cy="511289"/>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8307324" y="3907548"/>
              <a:ext cx="585977" cy="511289"/>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8680704" y="3907548"/>
              <a:ext cx="518922" cy="511289"/>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987028" y="3907548"/>
              <a:ext cx="749046" cy="511289"/>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9523476" y="3907548"/>
              <a:ext cx="749046" cy="511289"/>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0059923" y="3907548"/>
              <a:ext cx="520433" cy="511289"/>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10367772" y="3907548"/>
              <a:ext cx="634746" cy="511289"/>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10789920" y="3907548"/>
              <a:ext cx="698753" cy="511289"/>
            </a:xfrm>
            <a:prstGeom prst="rect">
              <a:avLst/>
            </a:prstGeom>
            <a:blipFill>
              <a:blip r:embed="rId15" cstate="print"/>
              <a:stretch>
                <a:fillRect/>
              </a:stretch>
            </a:blipFill>
          </p:spPr>
          <p:txBody>
            <a:bodyPr wrap="square" lIns="0" tIns="0" rIns="0" bIns="0" rtlCol="0"/>
            <a:lstStyle/>
            <a:p>
              <a:endParaRPr/>
            </a:p>
          </p:txBody>
        </p:sp>
        <p:sp>
          <p:nvSpPr>
            <p:cNvPr id="21" name="object 21"/>
            <p:cNvSpPr/>
            <p:nvPr/>
          </p:nvSpPr>
          <p:spPr>
            <a:xfrm>
              <a:off x="5305044" y="4209300"/>
              <a:ext cx="1011174" cy="511289"/>
            </a:xfrm>
            <a:prstGeom prst="rect">
              <a:avLst/>
            </a:prstGeom>
            <a:blipFill>
              <a:blip r:embed="rId16" cstate="print"/>
              <a:stretch>
                <a:fillRect/>
              </a:stretch>
            </a:blipFill>
          </p:spPr>
          <p:txBody>
            <a:bodyPr wrap="square" lIns="0" tIns="0" rIns="0" bIns="0" rtlCol="0"/>
            <a:lstStyle/>
            <a:p>
              <a:endParaRPr/>
            </a:p>
          </p:txBody>
        </p:sp>
        <p:sp>
          <p:nvSpPr>
            <p:cNvPr id="22" name="object 22"/>
            <p:cNvSpPr/>
            <p:nvPr/>
          </p:nvSpPr>
          <p:spPr>
            <a:xfrm>
              <a:off x="6082284" y="4209300"/>
              <a:ext cx="822197" cy="511289"/>
            </a:xfrm>
            <a:prstGeom prst="rect">
              <a:avLst/>
            </a:prstGeom>
            <a:blipFill>
              <a:blip r:embed="rId17" cstate="print"/>
              <a:stretch>
                <a:fillRect/>
              </a:stretch>
            </a:blipFill>
          </p:spPr>
          <p:txBody>
            <a:bodyPr wrap="square" lIns="0" tIns="0" rIns="0" bIns="0" rtlCol="0"/>
            <a:lstStyle/>
            <a:p>
              <a:endParaRPr/>
            </a:p>
          </p:txBody>
        </p:sp>
        <p:sp>
          <p:nvSpPr>
            <p:cNvPr id="23" name="object 23"/>
            <p:cNvSpPr/>
            <p:nvPr/>
          </p:nvSpPr>
          <p:spPr>
            <a:xfrm>
              <a:off x="6739128" y="4209300"/>
              <a:ext cx="488429" cy="511289"/>
            </a:xfrm>
            <a:prstGeom prst="rect">
              <a:avLst/>
            </a:prstGeom>
            <a:blipFill>
              <a:blip r:embed="rId18" cstate="print"/>
              <a:stretch>
                <a:fillRect/>
              </a:stretch>
            </a:blipFill>
          </p:spPr>
          <p:txBody>
            <a:bodyPr wrap="square" lIns="0" tIns="0" rIns="0" bIns="0" rtlCol="0"/>
            <a:lstStyle/>
            <a:p>
              <a:endParaRPr/>
            </a:p>
          </p:txBody>
        </p:sp>
        <p:sp>
          <p:nvSpPr>
            <p:cNvPr id="24" name="object 24"/>
            <p:cNvSpPr/>
            <p:nvPr/>
          </p:nvSpPr>
          <p:spPr>
            <a:xfrm>
              <a:off x="6993636" y="4209300"/>
              <a:ext cx="1155953" cy="511289"/>
            </a:xfrm>
            <a:prstGeom prst="rect">
              <a:avLst/>
            </a:prstGeom>
            <a:blipFill>
              <a:blip r:embed="rId19" cstate="print"/>
              <a:stretch>
                <a:fillRect/>
              </a:stretch>
            </a:blipFill>
          </p:spPr>
          <p:txBody>
            <a:bodyPr wrap="square" lIns="0" tIns="0" rIns="0" bIns="0" rtlCol="0"/>
            <a:lstStyle/>
            <a:p>
              <a:endParaRPr/>
            </a:p>
          </p:txBody>
        </p:sp>
        <p:sp>
          <p:nvSpPr>
            <p:cNvPr id="25" name="object 25"/>
            <p:cNvSpPr/>
            <p:nvPr/>
          </p:nvSpPr>
          <p:spPr>
            <a:xfrm>
              <a:off x="7915656" y="4209300"/>
              <a:ext cx="863346" cy="511289"/>
            </a:xfrm>
            <a:prstGeom prst="rect">
              <a:avLst/>
            </a:prstGeom>
            <a:blipFill>
              <a:blip r:embed="rId20" cstate="print"/>
              <a:stretch>
                <a:fillRect/>
              </a:stretch>
            </a:blipFill>
          </p:spPr>
          <p:txBody>
            <a:bodyPr wrap="square" lIns="0" tIns="0" rIns="0" bIns="0" rtlCol="0"/>
            <a:lstStyle/>
            <a:p>
              <a:endParaRPr/>
            </a:p>
          </p:txBody>
        </p:sp>
        <p:sp>
          <p:nvSpPr>
            <p:cNvPr id="26" name="object 26"/>
            <p:cNvSpPr/>
            <p:nvPr/>
          </p:nvSpPr>
          <p:spPr>
            <a:xfrm>
              <a:off x="8545067" y="4209300"/>
              <a:ext cx="361962" cy="511289"/>
            </a:xfrm>
            <a:prstGeom prst="rect">
              <a:avLst/>
            </a:prstGeom>
            <a:blipFill>
              <a:blip r:embed="rId21" cstate="print"/>
              <a:stretch>
                <a:fillRect/>
              </a:stretch>
            </a:blipFill>
          </p:spPr>
          <p:txBody>
            <a:bodyPr wrap="square" lIns="0" tIns="0" rIns="0" bIns="0" rtlCol="0"/>
            <a:lstStyle/>
            <a:p>
              <a:endParaRPr/>
            </a:p>
          </p:txBody>
        </p:sp>
        <p:sp>
          <p:nvSpPr>
            <p:cNvPr id="27" name="object 27"/>
            <p:cNvSpPr/>
            <p:nvPr/>
          </p:nvSpPr>
          <p:spPr>
            <a:xfrm>
              <a:off x="8673084" y="4209300"/>
              <a:ext cx="813053" cy="511289"/>
            </a:xfrm>
            <a:prstGeom prst="rect">
              <a:avLst/>
            </a:prstGeom>
            <a:blipFill>
              <a:blip r:embed="rId22" cstate="print"/>
              <a:stretch>
                <a:fillRect/>
              </a:stretch>
            </a:blipFill>
          </p:spPr>
          <p:txBody>
            <a:bodyPr wrap="square" lIns="0" tIns="0" rIns="0" bIns="0" rtlCol="0"/>
            <a:lstStyle/>
            <a:p>
              <a:endParaRPr/>
            </a:p>
          </p:txBody>
        </p:sp>
        <p:sp>
          <p:nvSpPr>
            <p:cNvPr id="28" name="object 28"/>
            <p:cNvSpPr/>
            <p:nvPr/>
          </p:nvSpPr>
          <p:spPr>
            <a:xfrm>
              <a:off x="9250679" y="4209300"/>
              <a:ext cx="520433" cy="511289"/>
            </a:xfrm>
            <a:prstGeom prst="rect">
              <a:avLst/>
            </a:prstGeom>
            <a:blipFill>
              <a:blip r:embed="rId23" cstate="print"/>
              <a:stretch>
                <a:fillRect/>
              </a:stretch>
            </a:blipFill>
          </p:spPr>
          <p:txBody>
            <a:bodyPr wrap="square" lIns="0" tIns="0" rIns="0" bIns="0" rtlCol="0"/>
            <a:lstStyle/>
            <a:p>
              <a:endParaRPr/>
            </a:p>
          </p:txBody>
        </p:sp>
        <p:sp>
          <p:nvSpPr>
            <p:cNvPr id="29" name="object 29"/>
            <p:cNvSpPr/>
            <p:nvPr/>
          </p:nvSpPr>
          <p:spPr>
            <a:xfrm>
              <a:off x="9537192" y="4209300"/>
              <a:ext cx="546353" cy="511289"/>
            </a:xfrm>
            <a:prstGeom prst="rect">
              <a:avLst/>
            </a:prstGeom>
            <a:blipFill>
              <a:blip r:embed="rId24" cstate="print"/>
              <a:stretch>
                <a:fillRect/>
              </a:stretch>
            </a:blipFill>
          </p:spPr>
          <p:txBody>
            <a:bodyPr wrap="square" lIns="0" tIns="0" rIns="0" bIns="0" rtlCol="0"/>
            <a:lstStyle/>
            <a:p>
              <a:endParaRPr/>
            </a:p>
          </p:txBody>
        </p:sp>
        <p:sp>
          <p:nvSpPr>
            <p:cNvPr id="30" name="object 30"/>
            <p:cNvSpPr/>
            <p:nvPr/>
          </p:nvSpPr>
          <p:spPr>
            <a:xfrm>
              <a:off x="9849611" y="4209300"/>
              <a:ext cx="546353" cy="511289"/>
            </a:xfrm>
            <a:prstGeom prst="rect">
              <a:avLst/>
            </a:prstGeom>
            <a:blipFill>
              <a:blip r:embed="rId25" cstate="print"/>
              <a:stretch>
                <a:fillRect/>
              </a:stretch>
            </a:blipFill>
          </p:spPr>
          <p:txBody>
            <a:bodyPr wrap="square" lIns="0" tIns="0" rIns="0" bIns="0" rtlCol="0"/>
            <a:lstStyle/>
            <a:p>
              <a:endParaRPr/>
            </a:p>
          </p:txBody>
        </p:sp>
        <p:sp>
          <p:nvSpPr>
            <p:cNvPr id="31" name="object 31"/>
            <p:cNvSpPr/>
            <p:nvPr/>
          </p:nvSpPr>
          <p:spPr>
            <a:xfrm>
              <a:off x="10162032" y="4209300"/>
              <a:ext cx="697229" cy="511289"/>
            </a:xfrm>
            <a:prstGeom prst="rect">
              <a:avLst/>
            </a:prstGeom>
            <a:blipFill>
              <a:blip r:embed="rId26" cstate="print"/>
              <a:stretch>
                <a:fillRect/>
              </a:stretch>
            </a:blipFill>
          </p:spPr>
          <p:txBody>
            <a:bodyPr wrap="square" lIns="0" tIns="0" rIns="0" bIns="0" rtlCol="0"/>
            <a:lstStyle/>
            <a:p>
              <a:endParaRPr/>
            </a:p>
          </p:txBody>
        </p:sp>
        <p:sp>
          <p:nvSpPr>
            <p:cNvPr id="32" name="object 32"/>
            <p:cNvSpPr/>
            <p:nvPr/>
          </p:nvSpPr>
          <p:spPr>
            <a:xfrm>
              <a:off x="10625328" y="4209300"/>
              <a:ext cx="863346" cy="511289"/>
            </a:xfrm>
            <a:prstGeom prst="rect">
              <a:avLst/>
            </a:prstGeom>
            <a:blipFill>
              <a:blip r:embed="rId27" cstate="print"/>
              <a:stretch>
                <a:fillRect/>
              </a:stretch>
            </a:blipFill>
          </p:spPr>
          <p:txBody>
            <a:bodyPr wrap="square" lIns="0" tIns="0" rIns="0" bIns="0" rtlCol="0"/>
            <a:lstStyle/>
            <a:p>
              <a:endParaRPr/>
            </a:p>
          </p:txBody>
        </p:sp>
        <p:sp>
          <p:nvSpPr>
            <p:cNvPr id="33" name="object 33"/>
            <p:cNvSpPr/>
            <p:nvPr/>
          </p:nvSpPr>
          <p:spPr>
            <a:xfrm>
              <a:off x="5305044" y="4511052"/>
              <a:ext cx="864870" cy="511289"/>
            </a:xfrm>
            <a:prstGeom prst="rect">
              <a:avLst/>
            </a:prstGeom>
            <a:blipFill>
              <a:blip r:embed="rId28" cstate="print"/>
              <a:stretch>
                <a:fillRect/>
              </a:stretch>
            </a:blipFill>
          </p:spPr>
          <p:txBody>
            <a:bodyPr wrap="square" lIns="0" tIns="0" rIns="0" bIns="0" rtlCol="0"/>
            <a:lstStyle/>
            <a:p>
              <a:endParaRPr/>
            </a:p>
          </p:txBody>
        </p:sp>
        <p:sp>
          <p:nvSpPr>
            <p:cNvPr id="34" name="object 34"/>
            <p:cNvSpPr/>
            <p:nvPr/>
          </p:nvSpPr>
          <p:spPr>
            <a:xfrm>
              <a:off x="5920740" y="4511052"/>
              <a:ext cx="970025" cy="511289"/>
            </a:xfrm>
            <a:prstGeom prst="rect">
              <a:avLst/>
            </a:prstGeom>
            <a:blipFill>
              <a:blip r:embed="rId29" cstate="print"/>
              <a:stretch>
                <a:fillRect/>
              </a:stretch>
            </a:blipFill>
          </p:spPr>
          <p:txBody>
            <a:bodyPr wrap="square" lIns="0" tIns="0" rIns="0" bIns="0" rtlCol="0"/>
            <a:lstStyle/>
            <a:p>
              <a:endParaRPr/>
            </a:p>
          </p:txBody>
        </p:sp>
        <p:sp>
          <p:nvSpPr>
            <p:cNvPr id="35" name="object 35"/>
            <p:cNvSpPr/>
            <p:nvPr/>
          </p:nvSpPr>
          <p:spPr>
            <a:xfrm>
              <a:off x="6638544" y="4511052"/>
              <a:ext cx="483857" cy="511289"/>
            </a:xfrm>
            <a:prstGeom prst="rect">
              <a:avLst/>
            </a:prstGeom>
            <a:blipFill>
              <a:blip r:embed="rId30" cstate="print"/>
              <a:stretch>
                <a:fillRect/>
              </a:stretch>
            </a:blipFill>
          </p:spPr>
          <p:txBody>
            <a:bodyPr wrap="square" lIns="0" tIns="0" rIns="0" bIns="0" rtlCol="0"/>
            <a:lstStyle/>
            <a:p>
              <a:endParaRPr/>
            </a:p>
          </p:txBody>
        </p:sp>
        <p:sp>
          <p:nvSpPr>
            <p:cNvPr id="36" name="object 36"/>
            <p:cNvSpPr/>
            <p:nvPr/>
          </p:nvSpPr>
          <p:spPr>
            <a:xfrm>
              <a:off x="6873240" y="4511052"/>
              <a:ext cx="636270" cy="511289"/>
            </a:xfrm>
            <a:prstGeom prst="rect">
              <a:avLst/>
            </a:prstGeom>
            <a:blipFill>
              <a:blip r:embed="rId31" cstate="print"/>
              <a:stretch>
                <a:fillRect/>
              </a:stretch>
            </a:blipFill>
          </p:spPr>
          <p:txBody>
            <a:bodyPr wrap="square" lIns="0" tIns="0" rIns="0" bIns="0" rtlCol="0"/>
            <a:lstStyle/>
            <a:p>
              <a:endParaRPr/>
            </a:p>
          </p:txBody>
        </p:sp>
        <p:sp>
          <p:nvSpPr>
            <p:cNvPr id="37" name="object 37"/>
            <p:cNvSpPr/>
            <p:nvPr/>
          </p:nvSpPr>
          <p:spPr>
            <a:xfrm>
              <a:off x="7260336" y="4511052"/>
              <a:ext cx="528066" cy="511289"/>
            </a:xfrm>
            <a:prstGeom prst="rect">
              <a:avLst/>
            </a:prstGeom>
            <a:blipFill>
              <a:blip r:embed="rId32" cstate="print"/>
              <a:stretch>
                <a:fillRect/>
              </a:stretch>
            </a:blipFill>
          </p:spPr>
          <p:txBody>
            <a:bodyPr wrap="square" lIns="0" tIns="0" rIns="0" bIns="0" rtlCol="0"/>
            <a:lstStyle/>
            <a:p>
              <a:endParaRPr/>
            </a:p>
          </p:txBody>
        </p:sp>
        <p:sp>
          <p:nvSpPr>
            <p:cNvPr id="38" name="object 38"/>
            <p:cNvSpPr/>
            <p:nvPr/>
          </p:nvSpPr>
          <p:spPr>
            <a:xfrm>
              <a:off x="7540752" y="4511052"/>
              <a:ext cx="514350" cy="511289"/>
            </a:xfrm>
            <a:prstGeom prst="rect">
              <a:avLst/>
            </a:prstGeom>
            <a:blipFill>
              <a:blip r:embed="rId33" cstate="print"/>
              <a:stretch>
                <a:fillRect/>
              </a:stretch>
            </a:blipFill>
          </p:spPr>
          <p:txBody>
            <a:bodyPr wrap="square" lIns="0" tIns="0" rIns="0" bIns="0" rtlCol="0"/>
            <a:lstStyle/>
            <a:p>
              <a:endParaRPr/>
            </a:p>
          </p:txBody>
        </p:sp>
        <p:sp>
          <p:nvSpPr>
            <p:cNvPr id="39" name="object 39"/>
            <p:cNvSpPr/>
            <p:nvPr/>
          </p:nvSpPr>
          <p:spPr>
            <a:xfrm>
              <a:off x="7807452" y="4511052"/>
              <a:ext cx="422909" cy="511289"/>
            </a:xfrm>
            <a:prstGeom prst="rect">
              <a:avLst/>
            </a:prstGeom>
            <a:blipFill>
              <a:blip r:embed="rId34" cstate="print"/>
              <a:stretch>
                <a:fillRect/>
              </a:stretch>
            </a:blipFill>
          </p:spPr>
          <p:txBody>
            <a:bodyPr wrap="square" lIns="0" tIns="0" rIns="0" bIns="0" rtlCol="0"/>
            <a:lstStyle/>
            <a:p>
              <a:endParaRPr/>
            </a:p>
          </p:txBody>
        </p:sp>
        <p:sp>
          <p:nvSpPr>
            <p:cNvPr id="40" name="object 40"/>
            <p:cNvSpPr/>
            <p:nvPr/>
          </p:nvSpPr>
          <p:spPr>
            <a:xfrm>
              <a:off x="7978140" y="4511052"/>
              <a:ext cx="471690" cy="511289"/>
            </a:xfrm>
            <a:prstGeom prst="rect">
              <a:avLst/>
            </a:prstGeom>
            <a:blipFill>
              <a:blip r:embed="rId35" cstate="print"/>
              <a:stretch>
                <a:fillRect/>
              </a:stretch>
            </a:blipFill>
          </p:spPr>
          <p:txBody>
            <a:bodyPr wrap="square" lIns="0" tIns="0" rIns="0" bIns="0" rtlCol="0"/>
            <a:lstStyle/>
            <a:p>
              <a:endParaRPr/>
            </a:p>
          </p:txBody>
        </p:sp>
        <p:sp>
          <p:nvSpPr>
            <p:cNvPr id="41" name="object 41"/>
            <p:cNvSpPr/>
            <p:nvPr/>
          </p:nvSpPr>
          <p:spPr>
            <a:xfrm>
              <a:off x="8200644" y="4511052"/>
              <a:ext cx="636270" cy="511289"/>
            </a:xfrm>
            <a:prstGeom prst="rect">
              <a:avLst/>
            </a:prstGeom>
            <a:blipFill>
              <a:blip r:embed="rId36" cstate="print"/>
              <a:stretch>
                <a:fillRect/>
              </a:stretch>
            </a:blipFill>
          </p:spPr>
          <p:txBody>
            <a:bodyPr wrap="square" lIns="0" tIns="0" rIns="0" bIns="0" rtlCol="0"/>
            <a:lstStyle/>
            <a:p>
              <a:endParaRPr/>
            </a:p>
          </p:txBody>
        </p:sp>
        <p:sp>
          <p:nvSpPr>
            <p:cNvPr id="42" name="object 42"/>
            <p:cNvSpPr/>
            <p:nvPr/>
          </p:nvSpPr>
          <p:spPr>
            <a:xfrm>
              <a:off x="8587740" y="4511052"/>
              <a:ext cx="700277" cy="511289"/>
            </a:xfrm>
            <a:prstGeom prst="rect">
              <a:avLst/>
            </a:prstGeom>
            <a:blipFill>
              <a:blip r:embed="rId37" cstate="print"/>
              <a:stretch>
                <a:fillRect/>
              </a:stretch>
            </a:blipFill>
          </p:spPr>
          <p:txBody>
            <a:bodyPr wrap="square" lIns="0" tIns="0" rIns="0" bIns="0" rtlCol="0"/>
            <a:lstStyle/>
            <a:p>
              <a:endParaRPr/>
            </a:p>
          </p:txBody>
        </p:sp>
        <p:sp>
          <p:nvSpPr>
            <p:cNvPr id="43" name="object 43"/>
            <p:cNvSpPr/>
            <p:nvPr/>
          </p:nvSpPr>
          <p:spPr>
            <a:xfrm>
              <a:off x="8982455" y="4511052"/>
              <a:ext cx="363474" cy="511289"/>
            </a:xfrm>
            <a:prstGeom prst="rect">
              <a:avLst/>
            </a:prstGeom>
            <a:blipFill>
              <a:blip r:embed="rId38" cstate="print"/>
              <a:stretch>
                <a:fillRect/>
              </a:stretch>
            </a:blipFill>
          </p:spPr>
          <p:txBody>
            <a:bodyPr wrap="square" lIns="0" tIns="0" rIns="0" bIns="0" rtlCol="0"/>
            <a:lstStyle/>
            <a:p>
              <a:endParaRPr/>
            </a:p>
          </p:txBody>
        </p:sp>
      </p:grpSp>
      <p:sp>
        <p:nvSpPr>
          <p:cNvPr id="44" name="object 44"/>
          <p:cNvSpPr txBox="1"/>
          <p:nvPr/>
        </p:nvSpPr>
        <p:spPr>
          <a:xfrm>
            <a:off x="5264022" y="763270"/>
            <a:ext cx="6089650" cy="4104640"/>
          </a:xfrm>
          <a:prstGeom prst="rect">
            <a:avLst/>
          </a:prstGeom>
        </p:spPr>
        <p:txBody>
          <a:bodyPr vert="horz" wrap="square" lIns="0" tIns="12700" rIns="0" bIns="0" rtlCol="0">
            <a:spAutoFit/>
          </a:bodyPr>
          <a:lstStyle/>
          <a:p>
            <a:pPr marL="194945" marR="5715" indent="-182880" algn="just">
              <a:lnSpc>
                <a:spcPct val="110000"/>
              </a:lnSpc>
              <a:spcBef>
                <a:spcPts val="100"/>
              </a:spcBef>
              <a:buFont typeface="Arial"/>
              <a:buChar char="•"/>
              <a:tabLst>
                <a:tab pos="195580" algn="l"/>
              </a:tabLst>
            </a:pPr>
            <a:r>
              <a:rPr sz="1800" dirty="0">
                <a:solidFill>
                  <a:srgbClr val="006FC0"/>
                </a:solidFill>
                <a:latin typeface="Times New Roman"/>
                <a:cs typeface="Times New Roman"/>
              </a:rPr>
              <a:t>Tại nhà cần </a:t>
            </a:r>
            <a:r>
              <a:rPr sz="1800" spc="-5" dirty="0">
                <a:solidFill>
                  <a:srgbClr val="006FC0"/>
                </a:solidFill>
                <a:latin typeface="Times New Roman"/>
                <a:cs typeface="Times New Roman"/>
              </a:rPr>
              <a:t>uống </a:t>
            </a:r>
            <a:r>
              <a:rPr sz="1800" dirty="0">
                <a:solidFill>
                  <a:srgbClr val="006FC0"/>
                </a:solidFill>
                <a:latin typeface="Times New Roman"/>
                <a:cs typeface="Times New Roman"/>
              </a:rPr>
              <a:t>thuốc hạ </a:t>
            </a:r>
            <a:r>
              <a:rPr sz="1800" spc="-10" dirty="0">
                <a:solidFill>
                  <a:srgbClr val="006FC0"/>
                </a:solidFill>
                <a:latin typeface="Times New Roman"/>
                <a:cs typeface="Times New Roman"/>
              </a:rPr>
              <a:t>sốt, </a:t>
            </a:r>
            <a:r>
              <a:rPr sz="1800" spc="-5" dirty="0">
                <a:solidFill>
                  <a:srgbClr val="006FC0"/>
                </a:solidFill>
                <a:latin typeface="Times New Roman"/>
                <a:cs typeface="Times New Roman"/>
              </a:rPr>
              <a:t>lau mát </a:t>
            </a:r>
            <a:r>
              <a:rPr sz="1800" dirty="0">
                <a:solidFill>
                  <a:srgbClr val="006FC0"/>
                </a:solidFill>
                <a:latin typeface="Times New Roman"/>
                <a:cs typeface="Times New Roman"/>
              </a:rPr>
              <a:t>bằng </a:t>
            </a:r>
            <a:r>
              <a:rPr sz="1800" spc="-5" dirty="0">
                <a:solidFill>
                  <a:srgbClr val="006FC0"/>
                </a:solidFill>
                <a:latin typeface="Times New Roman"/>
                <a:cs typeface="Times New Roman"/>
              </a:rPr>
              <a:t>nước </a:t>
            </a:r>
            <a:r>
              <a:rPr sz="1800" dirty="0">
                <a:solidFill>
                  <a:srgbClr val="006FC0"/>
                </a:solidFill>
                <a:latin typeface="Times New Roman"/>
                <a:cs typeface="Times New Roman"/>
              </a:rPr>
              <a:t>ấm nếu </a:t>
            </a:r>
            <a:r>
              <a:rPr sz="1800" spc="-5" dirty="0">
                <a:solidFill>
                  <a:srgbClr val="006FC0"/>
                </a:solidFill>
                <a:latin typeface="Times New Roman"/>
                <a:cs typeface="Times New Roman"/>
              </a:rPr>
              <a:t>sốt  </a:t>
            </a:r>
            <a:r>
              <a:rPr sz="1800" dirty="0">
                <a:solidFill>
                  <a:srgbClr val="006FC0"/>
                </a:solidFill>
                <a:latin typeface="Times New Roman"/>
                <a:cs typeface="Times New Roman"/>
              </a:rPr>
              <a:t>cao trên 39</a:t>
            </a:r>
            <a:r>
              <a:rPr sz="1800" spc="-35" dirty="0">
                <a:solidFill>
                  <a:srgbClr val="006FC0"/>
                </a:solidFill>
                <a:latin typeface="Times New Roman"/>
                <a:cs typeface="Times New Roman"/>
              </a:rPr>
              <a:t> </a:t>
            </a:r>
            <a:r>
              <a:rPr sz="1800" dirty="0">
                <a:solidFill>
                  <a:srgbClr val="006FC0"/>
                </a:solidFill>
                <a:latin typeface="Times New Roman"/>
                <a:cs typeface="Times New Roman"/>
              </a:rPr>
              <a:t>độ</a:t>
            </a:r>
            <a:endParaRPr sz="1800">
              <a:latin typeface="Times New Roman"/>
              <a:cs typeface="Times New Roman"/>
            </a:endParaRPr>
          </a:p>
          <a:p>
            <a:pPr marL="194945" marR="6350" indent="-182880" algn="just">
              <a:lnSpc>
                <a:spcPct val="110100"/>
              </a:lnSpc>
              <a:spcBef>
                <a:spcPts val="1195"/>
              </a:spcBef>
              <a:buFont typeface="Arial"/>
              <a:buChar char="•"/>
              <a:tabLst>
                <a:tab pos="195580" algn="l"/>
              </a:tabLst>
            </a:pPr>
            <a:r>
              <a:rPr sz="1800" spc="-5" dirty="0">
                <a:solidFill>
                  <a:srgbClr val="006FC0"/>
                </a:solidFill>
                <a:latin typeface="Times New Roman"/>
                <a:cs typeface="Times New Roman"/>
              </a:rPr>
              <a:t>Dùng paracetamol hạ sốt </a:t>
            </a:r>
            <a:r>
              <a:rPr sz="1800" dirty="0">
                <a:solidFill>
                  <a:srgbClr val="006FC0"/>
                </a:solidFill>
                <a:latin typeface="Times New Roman"/>
                <a:cs typeface="Times New Roman"/>
              </a:rPr>
              <a:t>(cách nhau </a:t>
            </a:r>
            <a:r>
              <a:rPr sz="1800" spc="-5" dirty="0">
                <a:solidFill>
                  <a:srgbClr val="006FC0"/>
                </a:solidFill>
                <a:latin typeface="Times New Roman"/>
                <a:cs typeface="Times New Roman"/>
              </a:rPr>
              <a:t>mỗi </a:t>
            </a:r>
            <a:r>
              <a:rPr sz="1800" dirty="0">
                <a:solidFill>
                  <a:srgbClr val="006FC0"/>
                </a:solidFill>
                <a:latin typeface="Times New Roman"/>
                <a:cs typeface="Times New Roman"/>
              </a:rPr>
              <a:t>4 </a:t>
            </a:r>
            <a:r>
              <a:rPr sz="1800" spc="-5" dirty="0">
                <a:solidFill>
                  <a:srgbClr val="006FC0"/>
                </a:solidFill>
                <a:latin typeface="Times New Roman"/>
                <a:cs typeface="Times New Roman"/>
              </a:rPr>
              <a:t>-6 </a:t>
            </a:r>
            <a:r>
              <a:rPr sz="1800" spc="-10" dirty="0">
                <a:solidFill>
                  <a:srgbClr val="006FC0"/>
                </a:solidFill>
                <a:latin typeface="Times New Roman"/>
                <a:cs typeface="Times New Roman"/>
              </a:rPr>
              <a:t>giờ).Tuyệt </a:t>
            </a:r>
            <a:r>
              <a:rPr sz="1800" spc="-5" dirty="0">
                <a:solidFill>
                  <a:srgbClr val="006FC0"/>
                </a:solidFill>
                <a:latin typeface="Times New Roman"/>
                <a:cs typeface="Times New Roman"/>
              </a:rPr>
              <a:t>đối  </a:t>
            </a:r>
            <a:r>
              <a:rPr sz="1800" dirty="0">
                <a:solidFill>
                  <a:srgbClr val="006FC0"/>
                </a:solidFill>
                <a:latin typeface="Times New Roman"/>
                <a:cs typeface="Times New Roman"/>
              </a:rPr>
              <a:t>không dùng </a:t>
            </a:r>
            <a:r>
              <a:rPr sz="1800" i="1" spc="-5" dirty="0">
                <a:solidFill>
                  <a:srgbClr val="006FC0"/>
                </a:solidFill>
                <a:latin typeface="Times New Roman"/>
                <a:cs typeface="Times New Roman"/>
              </a:rPr>
              <a:t>Aspirne,Analgin </a:t>
            </a:r>
            <a:r>
              <a:rPr sz="1800" i="1" spc="-10" dirty="0">
                <a:solidFill>
                  <a:srgbClr val="006FC0"/>
                </a:solidFill>
                <a:latin typeface="Times New Roman"/>
                <a:cs typeface="Times New Roman"/>
              </a:rPr>
              <a:t>Ibuprofen </a:t>
            </a:r>
            <a:r>
              <a:rPr sz="1800" i="1" dirty="0">
                <a:solidFill>
                  <a:srgbClr val="006FC0"/>
                </a:solidFill>
                <a:latin typeface="Times New Roman"/>
                <a:cs typeface="Times New Roman"/>
              </a:rPr>
              <a:t>để </a:t>
            </a:r>
            <a:r>
              <a:rPr sz="1800" i="1" spc="-5" dirty="0">
                <a:solidFill>
                  <a:srgbClr val="006FC0"/>
                </a:solidFill>
                <a:latin typeface="Times New Roman"/>
                <a:cs typeface="Times New Roman"/>
              </a:rPr>
              <a:t>điều </a:t>
            </a:r>
            <a:r>
              <a:rPr sz="1800" i="1" dirty="0">
                <a:solidFill>
                  <a:srgbClr val="006FC0"/>
                </a:solidFill>
                <a:latin typeface="Times New Roman"/>
                <a:cs typeface="Times New Roman"/>
              </a:rPr>
              <a:t>trị vì có thể </a:t>
            </a:r>
            <a:r>
              <a:rPr sz="1800" i="1" spc="-5" dirty="0">
                <a:solidFill>
                  <a:srgbClr val="006FC0"/>
                </a:solidFill>
                <a:latin typeface="Times New Roman"/>
                <a:cs typeface="Times New Roman"/>
              </a:rPr>
              <a:t>gây  </a:t>
            </a:r>
            <a:r>
              <a:rPr sz="1800" i="1" dirty="0">
                <a:solidFill>
                  <a:srgbClr val="006FC0"/>
                </a:solidFill>
                <a:latin typeface="Times New Roman"/>
                <a:cs typeface="Times New Roman"/>
              </a:rPr>
              <a:t>xuất huyết và toan</a:t>
            </a:r>
            <a:r>
              <a:rPr sz="1800" i="1" spc="-30" dirty="0">
                <a:solidFill>
                  <a:srgbClr val="006FC0"/>
                </a:solidFill>
                <a:latin typeface="Times New Roman"/>
                <a:cs typeface="Times New Roman"/>
              </a:rPr>
              <a:t> </a:t>
            </a:r>
            <a:r>
              <a:rPr sz="1800" i="1" spc="-5" dirty="0">
                <a:solidFill>
                  <a:srgbClr val="006FC0"/>
                </a:solidFill>
                <a:latin typeface="Times New Roman"/>
                <a:cs typeface="Times New Roman"/>
              </a:rPr>
              <a:t>máu.</a:t>
            </a:r>
            <a:endParaRPr sz="1800">
              <a:latin typeface="Times New Roman"/>
              <a:cs typeface="Times New Roman"/>
            </a:endParaRPr>
          </a:p>
          <a:p>
            <a:pPr marL="194945" marR="6350" indent="-182880" algn="just">
              <a:lnSpc>
                <a:spcPct val="110000"/>
              </a:lnSpc>
              <a:spcBef>
                <a:spcPts val="1200"/>
              </a:spcBef>
              <a:buFont typeface="Arial"/>
              <a:buChar char="•"/>
              <a:tabLst>
                <a:tab pos="195580" algn="l"/>
              </a:tabLst>
            </a:pPr>
            <a:r>
              <a:rPr sz="1800" spc="-5" dirty="0">
                <a:solidFill>
                  <a:srgbClr val="006FC0"/>
                </a:solidFill>
                <a:latin typeface="Times New Roman"/>
                <a:cs typeface="Times New Roman"/>
              </a:rPr>
              <a:t>Bù </a:t>
            </a:r>
            <a:r>
              <a:rPr sz="1800" dirty="0">
                <a:solidFill>
                  <a:srgbClr val="006FC0"/>
                </a:solidFill>
                <a:latin typeface="Times New Roman"/>
                <a:cs typeface="Times New Roman"/>
              </a:rPr>
              <a:t>nước và điện giải </a:t>
            </a:r>
            <a:r>
              <a:rPr sz="1800" spc="-5" dirty="0">
                <a:solidFill>
                  <a:srgbClr val="006FC0"/>
                </a:solidFill>
                <a:latin typeface="Times New Roman"/>
                <a:cs typeface="Times New Roman"/>
              </a:rPr>
              <a:t>tại nhà bằng đường uống.Khuyến khích  uống </a:t>
            </a:r>
            <a:r>
              <a:rPr sz="1800" dirty="0">
                <a:solidFill>
                  <a:srgbClr val="006FC0"/>
                </a:solidFill>
                <a:latin typeface="Times New Roman"/>
                <a:cs typeface="Times New Roman"/>
              </a:rPr>
              <a:t>nhiều </a:t>
            </a:r>
            <a:r>
              <a:rPr sz="1800" spc="-5" dirty="0">
                <a:solidFill>
                  <a:srgbClr val="006FC0"/>
                </a:solidFill>
                <a:latin typeface="Times New Roman"/>
                <a:cs typeface="Times New Roman"/>
              </a:rPr>
              <a:t>nước </a:t>
            </a:r>
            <a:r>
              <a:rPr sz="1800" dirty="0">
                <a:solidFill>
                  <a:srgbClr val="006FC0"/>
                </a:solidFill>
                <a:latin typeface="Times New Roman"/>
                <a:cs typeface="Times New Roman"/>
              </a:rPr>
              <a:t>oresol </a:t>
            </a:r>
            <a:r>
              <a:rPr sz="1800" spc="-5" dirty="0">
                <a:solidFill>
                  <a:srgbClr val="006FC0"/>
                </a:solidFill>
                <a:latin typeface="Times New Roman"/>
                <a:cs typeface="Times New Roman"/>
              </a:rPr>
              <a:t>hoặc </a:t>
            </a:r>
            <a:r>
              <a:rPr sz="1800" dirty="0">
                <a:solidFill>
                  <a:srgbClr val="006FC0"/>
                </a:solidFill>
                <a:latin typeface="Times New Roman"/>
                <a:cs typeface="Times New Roman"/>
              </a:rPr>
              <a:t>nước </a:t>
            </a:r>
            <a:r>
              <a:rPr sz="1800" spc="-5" dirty="0">
                <a:solidFill>
                  <a:srgbClr val="006FC0"/>
                </a:solidFill>
                <a:latin typeface="Times New Roman"/>
                <a:cs typeface="Times New Roman"/>
              </a:rPr>
              <a:t>sôi để nguội </a:t>
            </a:r>
            <a:r>
              <a:rPr sz="1800" dirty="0">
                <a:solidFill>
                  <a:srgbClr val="006FC0"/>
                </a:solidFill>
                <a:latin typeface="Times New Roman"/>
                <a:cs typeface="Times New Roman"/>
              </a:rPr>
              <a:t>, </a:t>
            </a:r>
            <a:r>
              <a:rPr sz="1800" spc="-5" dirty="0">
                <a:solidFill>
                  <a:srgbClr val="006FC0"/>
                </a:solidFill>
                <a:latin typeface="Times New Roman"/>
                <a:cs typeface="Times New Roman"/>
              </a:rPr>
              <a:t>nước </a:t>
            </a:r>
            <a:r>
              <a:rPr sz="1800" dirty="0">
                <a:solidFill>
                  <a:srgbClr val="006FC0"/>
                </a:solidFill>
                <a:latin typeface="Times New Roman"/>
                <a:cs typeface="Times New Roman"/>
              </a:rPr>
              <a:t>trái </a:t>
            </a:r>
            <a:r>
              <a:rPr sz="1800" spc="-10" dirty="0">
                <a:solidFill>
                  <a:srgbClr val="006FC0"/>
                </a:solidFill>
                <a:latin typeface="Times New Roman"/>
                <a:cs typeface="Times New Roman"/>
              </a:rPr>
              <a:t>cây  </a:t>
            </a:r>
            <a:r>
              <a:rPr sz="1800" spc="-5" dirty="0">
                <a:solidFill>
                  <a:srgbClr val="006FC0"/>
                </a:solidFill>
                <a:latin typeface="Times New Roman"/>
                <a:cs typeface="Times New Roman"/>
              </a:rPr>
              <a:t>(nước dừa,nước cam, nước chanh…)hoặc cháo loãng </a:t>
            </a:r>
            <a:r>
              <a:rPr sz="1800" dirty="0">
                <a:solidFill>
                  <a:srgbClr val="006FC0"/>
                </a:solidFill>
                <a:latin typeface="Times New Roman"/>
                <a:cs typeface="Times New Roman"/>
              </a:rPr>
              <a:t>với </a:t>
            </a:r>
            <a:r>
              <a:rPr sz="1800" spc="-5" dirty="0">
                <a:solidFill>
                  <a:srgbClr val="006FC0"/>
                </a:solidFill>
                <a:latin typeface="Times New Roman"/>
                <a:cs typeface="Times New Roman"/>
              </a:rPr>
              <a:t>nước  muối.</a:t>
            </a:r>
            <a:endParaRPr sz="1800">
              <a:latin typeface="Times New Roman"/>
              <a:cs typeface="Times New Roman"/>
            </a:endParaRPr>
          </a:p>
          <a:p>
            <a:pPr marL="194945" marR="5080" indent="-182880" algn="just">
              <a:lnSpc>
                <a:spcPct val="110100"/>
              </a:lnSpc>
              <a:spcBef>
                <a:spcPts val="1200"/>
              </a:spcBef>
              <a:buFont typeface="Arial"/>
              <a:buChar char="•"/>
              <a:tabLst>
                <a:tab pos="195580" algn="l"/>
              </a:tabLst>
            </a:pPr>
            <a:r>
              <a:rPr sz="1800" spc="-15" dirty="0">
                <a:solidFill>
                  <a:srgbClr val="FF0000"/>
                </a:solidFill>
                <a:latin typeface="Times New Roman"/>
                <a:cs typeface="Times New Roman"/>
              </a:rPr>
              <a:t>Trường </a:t>
            </a:r>
            <a:r>
              <a:rPr sz="1800" dirty="0">
                <a:solidFill>
                  <a:srgbClr val="FF0000"/>
                </a:solidFill>
                <a:latin typeface="Times New Roman"/>
                <a:cs typeface="Times New Roman"/>
              </a:rPr>
              <a:t>hợp </a:t>
            </a:r>
            <a:r>
              <a:rPr sz="1800" spc="-5" dirty="0">
                <a:solidFill>
                  <a:srgbClr val="FF0000"/>
                </a:solidFill>
                <a:latin typeface="Times New Roman"/>
                <a:cs typeface="Times New Roman"/>
              </a:rPr>
              <a:t>sốt </a:t>
            </a:r>
            <a:r>
              <a:rPr sz="1800" dirty="0">
                <a:solidFill>
                  <a:srgbClr val="FF0000"/>
                </a:solidFill>
                <a:latin typeface="Times New Roman"/>
                <a:cs typeface="Times New Roman"/>
              </a:rPr>
              <a:t>càng tăng kéo dài </a:t>
            </a:r>
            <a:r>
              <a:rPr sz="1800" spc="-10" dirty="0">
                <a:solidFill>
                  <a:srgbClr val="FF0000"/>
                </a:solidFill>
                <a:latin typeface="Times New Roman"/>
                <a:cs typeface="Times New Roman"/>
              </a:rPr>
              <a:t>và </a:t>
            </a:r>
            <a:r>
              <a:rPr sz="1800" dirty="0">
                <a:solidFill>
                  <a:srgbClr val="FF0000"/>
                </a:solidFill>
                <a:latin typeface="Times New Roman"/>
                <a:cs typeface="Times New Roman"/>
              </a:rPr>
              <a:t>bệnh </a:t>
            </a:r>
            <a:r>
              <a:rPr sz="1800" spc="-5" dirty="0">
                <a:solidFill>
                  <a:srgbClr val="FF0000"/>
                </a:solidFill>
                <a:latin typeface="Times New Roman"/>
                <a:cs typeface="Times New Roman"/>
              </a:rPr>
              <a:t>nhân </a:t>
            </a:r>
            <a:r>
              <a:rPr sz="1800" dirty="0">
                <a:solidFill>
                  <a:srgbClr val="FF0000"/>
                </a:solidFill>
                <a:latin typeface="Times New Roman"/>
                <a:cs typeface="Times New Roman"/>
              </a:rPr>
              <a:t>có dấu </a:t>
            </a:r>
            <a:r>
              <a:rPr sz="1800" spc="-5" dirty="0">
                <a:solidFill>
                  <a:srgbClr val="FF0000"/>
                </a:solidFill>
                <a:latin typeface="Times New Roman"/>
                <a:cs typeface="Times New Roman"/>
              </a:rPr>
              <a:t>hiện  sốc,mất nước, lơ mơ,mạch nhanh </a:t>
            </a:r>
            <a:r>
              <a:rPr sz="1800" dirty="0">
                <a:solidFill>
                  <a:srgbClr val="FF0000"/>
                </a:solidFill>
                <a:latin typeface="Times New Roman"/>
                <a:cs typeface="Times New Roman"/>
              </a:rPr>
              <a:t>, </a:t>
            </a:r>
            <a:r>
              <a:rPr sz="1800" spc="-5" dirty="0">
                <a:solidFill>
                  <a:srgbClr val="FF0000"/>
                </a:solidFill>
                <a:latin typeface="Times New Roman"/>
                <a:cs typeface="Times New Roman"/>
              </a:rPr>
              <a:t>huyết </a:t>
            </a:r>
            <a:r>
              <a:rPr sz="1800" dirty="0">
                <a:solidFill>
                  <a:srgbClr val="FF0000"/>
                </a:solidFill>
                <a:latin typeface="Times New Roman"/>
                <a:cs typeface="Times New Roman"/>
              </a:rPr>
              <a:t>áp tụt </a:t>
            </a:r>
            <a:r>
              <a:rPr sz="1800" spc="-5" dirty="0">
                <a:solidFill>
                  <a:srgbClr val="FF0000"/>
                </a:solidFill>
                <a:latin typeface="Times New Roman"/>
                <a:cs typeface="Times New Roman"/>
              </a:rPr>
              <a:t>thì phải </a:t>
            </a:r>
            <a:r>
              <a:rPr sz="1800" dirty="0">
                <a:solidFill>
                  <a:srgbClr val="FF0000"/>
                </a:solidFill>
                <a:latin typeface="Times New Roman"/>
                <a:cs typeface="Times New Roman"/>
              </a:rPr>
              <a:t>nhanh  chống chuyển đi đến cơ </a:t>
            </a:r>
            <a:r>
              <a:rPr sz="1800" spc="-5" dirty="0">
                <a:solidFill>
                  <a:srgbClr val="FF0000"/>
                </a:solidFill>
                <a:latin typeface="Times New Roman"/>
                <a:cs typeface="Times New Roman"/>
              </a:rPr>
              <a:t>sơ </a:t>
            </a:r>
            <a:r>
              <a:rPr sz="1800" dirty="0">
                <a:solidFill>
                  <a:srgbClr val="FF0000"/>
                </a:solidFill>
                <a:latin typeface="Times New Roman"/>
                <a:cs typeface="Times New Roman"/>
              </a:rPr>
              <a:t>y tế gần</a:t>
            </a:r>
            <a:r>
              <a:rPr sz="1800" spc="-70" dirty="0">
                <a:solidFill>
                  <a:srgbClr val="FF0000"/>
                </a:solidFill>
                <a:latin typeface="Times New Roman"/>
                <a:cs typeface="Times New Roman"/>
              </a:rPr>
              <a:t> </a:t>
            </a:r>
            <a:r>
              <a:rPr sz="1800" dirty="0">
                <a:solidFill>
                  <a:srgbClr val="FF0000"/>
                </a:solidFill>
                <a:latin typeface="Times New Roman"/>
                <a:cs typeface="Times New Roman"/>
              </a:rPr>
              <a:t>nhất.</a:t>
            </a:r>
            <a:endParaRPr sz="1800">
              <a:latin typeface="Times New Roman"/>
              <a:cs typeface="Times New Roman"/>
            </a:endParaRPr>
          </a:p>
        </p:txBody>
      </p:sp>
      <p:grpSp>
        <p:nvGrpSpPr>
          <p:cNvPr id="45" name="object 45"/>
          <p:cNvGrpSpPr/>
          <p:nvPr/>
        </p:nvGrpSpPr>
        <p:grpSpPr>
          <a:xfrm>
            <a:off x="4359909" y="853186"/>
            <a:ext cx="927100" cy="3935729"/>
            <a:chOff x="4359909" y="853186"/>
            <a:chExt cx="927100" cy="3935729"/>
          </a:xfrm>
        </p:grpSpPr>
        <p:sp>
          <p:nvSpPr>
            <p:cNvPr id="46" name="object 46"/>
            <p:cNvSpPr/>
            <p:nvPr/>
          </p:nvSpPr>
          <p:spPr>
            <a:xfrm>
              <a:off x="4366259" y="3867912"/>
              <a:ext cx="914400" cy="914400"/>
            </a:xfrm>
            <a:custGeom>
              <a:avLst/>
              <a:gdLst/>
              <a:ahLst/>
              <a:cxnLst/>
              <a:rect l="l" t="t" r="r" b="b"/>
              <a:pathLst>
                <a:path w="914400" h="914400">
                  <a:moveTo>
                    <a:pt x="457200" y="0"/>
                  </a:moveTo>
                  <a:lnTo>
                    <a:pt x="349250" y="349250"/>
                  </a:lnTo>
                  <a:lnTo>
                    <a:pt x="0" y="349250"/>
                  </a:lnTo>
                  <a:lnTo>
                    <a:pt x="282575" y="565150"/>
                  </a:lnTo>
                  <a:lnTo>
                    <a:pt x="174625" y="914400"/>
                  </a:lnTo>
                  <a:lnTo>
                    <a:pt x="457200" y="698500"/>
                  </a:lnTo>
                  <a:lnTo>
                    <a:pt x="739775" y="914400"/>
                  </a:lnTo>
                  <a:lnTo>
                    <a:pt x="631825" y="565150"/>
                  </a:lnTo>
                  <a:lnTo>
                    <a:pt x="914400" y="349250"/>
                  </a:lnTo>
                  <a:lnTo>
                    <a:pt x="565150" y="349250"/>
                  </a:lnTo>
                  <a:lnTo>
                    <a:pt x="457200" y="0"/>
                  </a:lnTo>
                  <a:close/>
                </a:path>
              </a:pathLst>
            </a:custGeom>
            <a:solidFill>
              <a:srgbClr val="FF0000"/>
            </a:solidFill>
          </p:spPr>
          <p:txBody>
            <a:bodyPr wrap="square" lIns="0" tIns="0" rIns="0" bIns="0" rtlCol="0"/>
            <a:lstStyle/>
            <a:p>
              <a:endParaRPr/>
            </a:p>
          </p:txBody>
        </p:sp>
        <p:sp>
          <p:nvSpPr>
            <p:cNvPr id="47" name="object 47"/>
            <p:cNvSpPr/>
            <p:nvPr/>
          </p:nvSpPr>
          <p:spPr>
            <a:xfrm>
              <a:off x="4366259" y="3867912"/>
              <a:ext cx="914400" cy="914400"/>
            </a:xfrm>
            <a:custGeom>
              <a:avLst/>
              <a:gdLst/>
              <a:ahLst/>
              <a:cxnLst/>
              <a:rect l="l" t="t" r="r" b="b"/>
              <a:pathLst>
                <a:path w="914400" h="914400">
                  <a:moveTo>
                    <a:pt x="0" y="349250"/>
                  </a:moveTo>
                  <a:lnTo>
                    <a:pt x="349250" y="349250"/>
                  </a:lnTo>
                  <a:lnTo>
                    <a:pt x="457200" y="0"/>
                  </a:lnTo>
                  <a:lnTo>
                    <a:pt x="565150" y="349250"/>
                  </a:lnTo>
                  <a:lnTo>
                    <a:pt x="914400" y="349250"/>
                  </a:lnTo>
                  <a:lnTo>
                    <a:pt x="631825" y="565150"/>
                  </a:lnTo>
                  <a:lnTo>
                    <a:pt x="739775" y="914400"/>
                  </a:lnTo>
                  <a:lnTo>
                    <a:pt x="457200" y="698500"/>
                  </a:lnTo>
                  <a:lnTo>
                    <a:pt x="174625" y="914400"/>
                  </a:lnTo>
                  <a:lnTo>
                    <a:pt x="282575" y="565150"/>
                  </a:lnTo>
                  <a:lnTo>
                    <a:pt x="0" y="349250"/>
                  </a:lnTo>
                  <a:close/>
                </a:path>
              </a:pathLst>
            </a:custGeom>
            <a:ln w="12700">
              <a:solidFill>
                <a:srgbClr val="2E7385"/>
              </a:solidFill>
            </a:ln>
          </p:spPr>
          <p:txBody>
            <a:bodyPr wrap="square" lIns="0" tIns="0" rIns="0" bIns="0" rtlCol="0"/>
            <a:lstStyle/>
            <a:p>
              <a:endParaRPr/>
            </a:p>
          </p:txBody>
        </p:sp>
        <p:sp>
          <p:nvSpPr>
            <p:cNvPr id="48" name="object 48"/>
            <p:cNvSpPr/>
            <p:nvPr/>
          </p:nvSpPr>
          <p:spPr>
            <a:xfrm>
              <a:off x="4460747" y="859536"/>
              <a:ext cx="723900" cy="485140"/>
            </a:xfrm>
            <a:custGeom>
              <a:avLst/>
              <a:gdLst/>
              <a:ahLst/>
              <a:cxnLst/>
              <a:rect l="l" t="t" r="r" b="b"/>
              <a:pathLst>
                <a:path w="723900" h="485140">
                  <a:moveTo>
                    <a:pt x="481584" y="0"/>
                  </a:moveTo>
                  <a:lnTo>
                    <a:pt x="481584" y="121158"/>
                  </a:lnTo>
                  <a:lnTo>
                    <a:pt x="242315" y="121158"/>
                  </a:lnTo>
                  <a:lnTo>
                    <a:pt x="242315" y="0"/>
                  </a:lnTo>
                  <a:lnTo>
                    <a:pt x="0" y="242315"/>
                  </a:lnTo>
                  <a:lnTo>
                    <a:pt x="242315" y="484631"/>
                  </a:lnTo>
                  <a:lnTo>
                    <a:pt x="242315" y="363474"/>
                  </a:lnTo>
                  <a:lnTo>
                    <a:pt x="481584" y="363474"/>
                  </a:lnTo>
                  <a:lnTo>
                    <a:pt x="481584" y="484631"/>
                  </a:lnTo>
                  <a:lnTo>
                    <a:pt x="723900" y="242315"/>
                  </a:lnTo>
                  <a:lnTo>
                    <a:pt x="481584" y="0"/>
                  </a:lnTo>
                  <a:close/>
                </a:path>
              </a:pathLst>
            </a:custGeom>
            <a:solidFill>
              <a:srgbClr val="439EB7"/>
            </a:solidFill>
          </p:spPr>
          <p:txBody>
            <a:bodyPr wrap="square" lIns="0" tIns="0" rIns="0" bIns="0" rtlCol="0"/>
            <a:lstStyle/>
            <a:p>
              <a:endParaRPr/>
            </a:p>
          </p:txBody>
        </p:sp>
        <p:sp>
          <p:nvSpPr>
            <p:cNvPr id="49" name="object 49"/>
            <p:cNvSpPr/>
            <p:nvPr/>
          </p:nvSpPr>
          <p:spPr>
            <a:xfrm>
              <a:off x="4460747" y="859536"/>
              <a:ext cx="723900" cy="485140"/>
            </a:xfrm>
            <a:custGeom>
              <a:avLst/>
              <a:gdLst/>
              <a:ahLst/>
              <a:cxnLst/>
              <a:rect l="l" t="t" r="r" b="b"/>
              <a:pathLst>
                <a:path w="723900" h="485140">
                  <a:moveTo>
                    <a:pt x="0" y="242315"/>
                  </a:moveTo>
                  <a:lnTo>
                    <a:pt x="242315" y="0"/>
                  </a:lnTo>
                  <a:lnTo>
                    <a:pt x="242315" y="121158"/>
                  </a:lnTo>
                  <a:lnTo>
                    <a:pt x="481584" y="121158"/>
                  </a:lnTo>
                  <a:lnTo>
                    <a:pt x="481584" y="0"/>
                  </a:lnTo>
                  <a:lnTo>
                    <a:pt x="723900" y="242315"/>
                  </a:lnTo>
                  <a:lnTo>
                    <a:pt x="481584" y="484631"/>
                  </a:lnTo>
                  <a:lnTo>
                    <a:pt x="481584" y="363474"/>
                  </a:lnTo>
                  <a:lnTo>
                    <a:pt x="242315" y="363474"/>
                  </a:lnTo>
                  <a:lnTo>
                    <a:pt x="242315" y="484631"/>
                  </a:lnTo>
                  <a:lnTo>
                    <a:pt x="0" y="242315"/>
                  </a:lnTo>
                  <a:close/>
                </a:path>
              </a:pathLst>
            </a:custGeom>
            <a:ln w="12700">
              <a:solidFill>
                <a:srgbClr val="2E7385"/>
              </a:solidFill>
            </a:ln>
          </p:spPr>
          <p:txBody>
            <a:bodyPr wrap="square" lIns="0" tIns="0" rIns="0" bIns="0" rtlCol="0"/>
            <a:lstStyle/>
            <a:p>
              <a:endParaRPr/>
            </a:p>
          </p:txBody>
        </p:sp>
        <p:sp>
          <p:nvSpPr>
            <p:cNvPr id="50" name="object 50"/>
            <p:cNvSpPr/>
            <p:nvPr/>
          </p:nvSpPr>
          <p:spPr>
            <a:xfrm>
              <a:off x="4460747" y="2505456"/>
              <a:ext cx="731520" cy="485140"/>
            </a:xfrm>
            <a:custGeom>
              <a:avLst/>
              <a:gdLst/>
              <a:ahLst/>
              <a:cxnLst/>
              <a:rect l="l" t="t" r="r" b="b"/>
              <a:pathLst>
                <a:path w="731520" h="485139">
                  <a:moveTo>
                    <a:pt x="489203" y="0"/>
                  </a:moveTo>
                  <a:lnTo>
                    <a:pt x="489203" y="121158"/>
                  </a:lnTo>
                  <a:lnTo>
                    <a:pt x="242315" y="121158"/>
                  </a:lnTo>
                  <a:lnTo>
                    <a:pt x="242315" y="0"/>
                  </a:lnTo>
                  <a:lnTo>
                    <a:pt x="0" y="242316"/>
                  </a:lnTo>
                  <a:lnTo>
                    <a:pt x="242315" y="484632"/>
                  </a:lnTo>
                  <a:lnTo>
                    <a:pt x="242315" y="363474"/>
                  </a:lnTo>
                  <a:lnTo>
                    <a:pt x="489203" y="363474"/>
                  </a:lnTo>
                  <a:lnTo>
                    <a:pt x="489203" y="484632"/>
                  </a:lnTo>
                  <a:lnTo>
                    <a:pt x="731519" y="242316"/>
                  </a:lnTo>
                  <a:lnTo>
                    <a:pt x="489203" y="0"/>
                  </a:lnTo>
                  <a:close/>
                </a:path>
              </a:pathLst>
            </a:custGeom>
            <a:solidFill>
              <a:srgbClr val="439EB7"/>
            </a:solidFill>
          </p:spPr>
          <p:txBody>
            <a:bodyPr wrap="square" lIns="0" tIns="0" rIns="0" bIns="0" rtlCol="0"/>
            <a:lstStyle/>
            <a:p>
              <a:endParaRPr/>
            </a:p>
          </p:txBody>
        </p:sp>
        <p:sp>
          <p:nvSpPr>
            <p:cNvPr id="51" name="object 51"/>
            <p:cNvSpPr/>
            <p:nvPr/>
          </p:nvSpPr>
          <p:spPr>
            <a:xfrm>
              <a:off x="4460747" y="2505456"/>
              <a:ext cx="731520" cy="485140"/>
            </a:xfrm>
            <a:custGeom>
              <a:avLst/>
              <a:gdLst/>
              <a:ahLst/>
              <a:cxnLst/>
              <a:rect l="l" t="t" r="r" b="b"/>
              <a:pathLst>
                <a:path w="731520" h="485139">
                  <a:moveTo>
                    <a:pt x="0" y="242316"/>
                  </a:moveTo>
                  <a:lnTo>
                    <a:pt x="242315" y="0"/>
                  </a:lnTo>
                  <a:lnTo>
                    <a:pt x="242315" y="121158"/>
                  </a:lnTo>
                  <a:lnTo>
                    <a:pt x="489203" y="121158"/>
                  </a:lnTo>
                  <a:lnTo>
                    <a:pt x="489203" y="0"/>
                  </a:lnTo>
                  <a:lnTo>
                    <a:pt x="731519" y="242316"/>
                  </a:lnTo>
                  <a:lnTo>
                    <a:pt x="489203" y="484632"/>
                  </a:lnTo>
                  <a:lnTo>
                    <a:pt x="489203" y="363474"/>
                  </a:lnTo>
                  <a:lnTo>
                    <a:pt x="242315" y="363474"/>
                  </a:lnTo>
                  <a:lnTo>
                    <a:pt x="242315" y="484632"/>
                  </a:lnTo>
                  <a:lnTo>
                    <a:pt x="0" y="242316"/>
                  </a:lnTo>
                  <a:close/>
                </a:path>
              </a:pathLst>
            </a:custGeom>
            <a:ln w="12700">
              <a:solidFill>
                <a:srgbClr val="2E7385"/>
              </a:solidFill>
            </a:ln>
          </p:spPr>
          <p:txBody>
            <a:bodyPr wrap="square" lIns="0" tIns="0" rIns="0" bIns="0" rtlCol="0"/>
            <a:lstStyle/>
            <a:p>
              <a:endParaRPr/>
            </a:p>
          </p:txBody>
        </p:sp>
        <p:sp>
          <p:nvSpPr>
            <p:cNvPr id="52" name="object 52"/>
            <p:cNvSpPr/>
            <p:nvPr/>
          </p:nvSpPr>
          <p:spPr>
            <a:xfrm>
              <a:off x="4460747" y="1632204"/>
              <a:ext cx="731520" cy="485140"/>
            </a:xfrm>
            <a:custGeom>
              <a:avLst/>
              <a:gdLst/>
              <a:ahLst/>
              <a:cxnLst/>
              <a:rect l="l" t="t" r="r" b="b"/>
              <a:pathLst>
                <a:path w="731520" h="485139">
                  <a:moveTo>
                    <a:pt x="489203" y="0"/>
                  </a:moveTo>
                  <a:lnTo>
                    <a:pt x="489203" y="121158"/>
                  </a:lnTo>
                  <a:lnTo>
                    <a:pt x="242315" y="121158"/>
                  </a:lnTo>
                  <a:lnTo>
                    <a:pt x="242315" y="0"/>
                  </a:lnTo>
                  <a:lnTo>
                    <a:pt x="0" y="242316"/>
                  </a:lnTo>
                  <a:lnTo>
                    <a:pt x="242315" y="484632"/>
                  </a:lnTo>
                  <a:lnTo>
                    <a:pt x="242315" y="363474"/>
                  </a:lnTo>
                  <a:lnTo>
                    <a:pt x="489203" y="363474"/>
                  </a:lnTo>
                  <a:lnTo>
                    <a:pt x="489203" y="484632"/>
                  </a:lnTo>
                  <a:lnTo>
                    <a:pt x="731519" y="242316"/>
                  </a:lnTo>
                  <a:lnTo>
                    <a:pt x="489203" y="0"/>
                  </a:lnTo>
                  <a:close/>
                </a:path>
              </a:pathLst>
            </a:custGeom>
            <a:solidFill>
              <a:srgbClr val="439EB7"/>
            </a:solidFill>
          </p:spPr>
          <p:txBody>
            <a:bodyPr wrap="square" lIns="0" tIns="0" rIns="0" bIns="0" rtlCol="0"/>
            <a:lstStyle/>
            <a:p>
              <a:endParaRPr/>
            </a:p>
          </p:txBody>
        </p:sp>
        <p:sp>
          <p:nvSpPr>
            <p:cNvPr id="53" name="object 53"/>
            <p:cNvSpPr/>
            <p:nvPr/>
          </p:nvSpPr>
          <p:spPr>
            <a:xfrm>
              <a:off x="4460747" y="1632204"/>
              <a:ext cx="731520" cy="485140"/>
            </a:xfrm>
            <a:custGeom>
              <a:avLst/>
              <a:gdLst/>
              <a:ahLst/>
              <a:cxnLst/>
              <a:rect l="l" t="t" r="r" b="b"/>
              <a:pathLst>
                <a:path w="731520" h="485139">
                  <a:moveTo>
                    <a:pt x="0" y="242316"/>
                  </a:moveTo>
                  <a:lnTo>
                    <a:pt x="242315" y="0"/>
                  </a:lnTo>
                  <a:lnTo>
                    <a:pt x="242315" y="121158"/>
                  </a:lnTo>
                  <a:lnTo>
                    <a:pt x="489203" y="121158"/>
                  </a:lnTo>
                  <a:lnTo>
                    <a:pt x="489203" y="0"/>
                  </a:lnTo>
                  <a:lnTo>
                    <a:pt x="731519" y="242316"/>
                  </a:lnTo>
                  <a:lnTo>
                    <a:pt x="489203" y="484632"/>
                  </a:lnTo>
                  <a:lnTo>
                    <a:pt x="489203" y="363474"/>
                  </a:lnTo>
                  <a:lnTo>
                    <a:pt x="242315" y="363474"/>
                  </a:lnTo>
                  <a:lnTo>
                    <a:pt x="242315" y="484632"/>
                  </a:lnTo>
                  <a:lnTo>
                    <a:pt x="0" y="242316"/>
                  </a:lnTo>
                  <a:close/>
                </a:path>
              </a:pathLst>
            </a:custGeom>
            <a:ln w="12700">
              <a:solidFill>
                <a:srgbClr val="2E7385"/>
              </a:solidFill>
            </a:ln>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6F4EE"/>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16205" rIns="0" bIns="0" rtlCol="0">
            <a:spAutoFit/>
          </a:bodyPr>
          <a:lstStyle/>
          <a:p>
            <a:pPr marL="4205605" marR="5080">
              <a:lnSpc>
                <a:spcPts val="6480"/>
              </a:lnSpc>
              <a:spcBef>
                <a:spcPts val="915"/>
              </a:spcBef>
            </a:pPr>
            <a:r>
              <a:rPr i="1" spc="-710" dirty="0"/>
              <a:t>Cách </a:t>
            </a:r>
            <a:r>
              <a:rPr i="1" spc="-445" dirty="0"/>
              <a:t>phòng </a:t>
            </a:r>
            <a:r>
              <a:rPr i="1" spc="-505" dirty="0"/>
              <a:t>chống  </a:t>
            </a:r>
            <a:r>
              <a:rPr spc="-555" dirty="0"/>
              <a:t>bệnh </a:t>
            </a:r>
            <a:r>
              <a:rPr spc="-325" dirty="0"/>
              <a:t>sốt </a:t>
            </a:r>
            <a:r>
              <a:rPr spc="-240" dirty="0"/>
              <a:t>xuất</a:t>
            </a:r>
            <a:r>
              <a:rPr spc="-635" dirty="0"/>
              <a:t> </a:t>
            </a:r>
            <a:r>
              <a:rPr spc="-295" dirty="0"/>
              <a:t>huyết</a:t>
            </a:r>
          </a:p>
        </p:txBody>
      </p:sp>
      <p:sp>
        <p:nvSpPr>
          <p:cNvPr id="4" name="object 4"/>
          <p:cNvSpPr/>
          <p:nvPr/>
        </p:nvSpPr>
        <p:spPr>
          <a:xfrm>
            <a:off x="0" y="0"/>
            <a:ext cx="4596383" cy="685799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182361" y="2934461"/>
            <a:ext cx="6248400" cy="0"/>
          </a:xfrm>
          <a:custGeom>
            <a:avLst/>
            <a:gdLst/>
            <a:ahLst/>
            <a:cxnLst/>
            <a:rect l="l" t="t" r="r" b="b"/>
            <a:pathLst>
              <a:path w="6248400">
                <a:moveTo>
                  <a:pt x="6248399" y="0"/>
                </a:moveTo>
                <a:lnTo>
                  <a:pt x="0" y="0"/>
                </a:lnTo>
              </a:path>
            </a:pathLst>
          </a:custGeom>
          <a:ln w="19050">
            <a:solidFill>
              <a:srgbClr val="252525"/>
            </a:solidFill>
          </a:ln>
        </p:spPr>
        <p:txBody>
          <a:bodyPr wrap="square" lIns="0" tIns="0" rIns="0" bIns="0" rtlCol="0"/>
          <a:lstStyle/>
          <a:p>
            <a:endParaRPr/>
          </a:p>
        </p:txBody>
      </p:sp>
      <p:sp>
        <p:nvSpPr>
          <p:cNvPr id="6" name="object 6"/>
          <p:cNvSpPr txBox="1"/>
          <p:nvPr/>
        </p:nvSpPr>
        <p:spPr>
          <a:xfrm>
            <a:off x="5227701" y="3168142"/>
            <a:ext cx="6125845" cy="2769870"/>
          </a:xfrm>
          <a:prstGeom prst="rect">
            <a:avLst/>
          </a:prstGeom>
        </p:spPr>
        <p:txBody>
          <a:bodyPr vert="horz" wrap="square" lIns="0" tIns="37465" rIns="0" bIns="0" rtlCol="0">
            <a:spAutoFit/>
          </a:bodyPr>
          <a:lstStyle/>
          <a:p>
            <a:pPr marL="194945" marR="5080" indent="-182880">
              <a:lnSpc>
                <a:spcPts val="1510"/>
              </a:lnSpc>
              <a:spcBef>
                <a:spcPts val="295"/>
              </a:spcBef>
              <a:buFont typeface="Arial"/>
              <a:buChar char="•"/>
              <a:tabLst>
                <a:tab pos="195580" algn="l"/>
              </a:tabLst>
            </a:pPr>
            <a:r>
              <a:rPr sz="1400" dirty="0">
                <a:latin typeface="Times New Roman"/>
                <a:cs typeface="Times New Roman"/>
              </a:rPr>
              <a:t>- </a:t>
            </a:r>
            <a:r>
              <a:rPr sz="1400" spc="-5" dirty="0">
                <a:latin typeface="Times New Roman"/>
                <a:cs typeface="Times New Roman"/>
              </a:rPr>
              <a:t>Thường xuyên </a:t>
            </a:r>
            <a:r>
              <a:rPr sz="1400" dirty="0">
                <a:latin typeface="Times New Roman"/>
                <a:cs typeface="Times New Roman"/>
              </a:rPr>
              <a:t>cọ, </a:t>
            </a:r>
            <a:r>
              <a:rPr sz="1400" spc="5" dirty="0">
                <a:latin typeface="Times New Roman"/>
                <a:cs typeface="Times New Roman"/>
              </a:rPr>
              <a:t>súc </a:t>
            </a:r>
            <a:r>
              <a:rPr sz="1400" dirty="0">
                <a:latin typeface="Times New Roman"/>
                <a:cs typeface="Times New Roman"/>
              </a:rPr>
              <a:t>rửa lu, </a:t>
            </a:r>
            <a:r>
              <a:rPr sz="1400" spc="-5" dirty="0">
                <a:latin typeface="Times New Roman"/>
                <a:cs typeface="Times New Roman"/>
              </a:rPr>
              <a:t>khạp, </a:t>
            </a:r>
            <a:r>
              <a:rPr sz="1400" dirty="0">
                <a:latin typeface="Times New Roman"/>
                <a:cs typeface="Times New Roman"/>
              </a:rPr>
              <a:t>chum vại, phi…, </a:t>
            </a:r>
            <a:r>
              <a:rPr sz="1400" spc="-5" dirty="0">
                <a:latin typeface="Times New Roman"/>
                <a:cs typeface="Times New Roman"/>
              </a:rPr>
              <a:t>dùng bàn </a:t>
            </a:r>
            <a:r>
              <a:rPr sz="1400" dirty="0">
                <a:latin typeface="Times New Roman"/>
                <a:cs typeface="Times New Roman"/>
              </a:rPr>
              <a:t>chà chà sát </a:t>
            </a:r>
            <a:r>
              <a:rPr sz="1400" spc="5" dirty="0">
                <a:latin typeface="Times New Roman"/>
                <a:cs typeface="Times New Roman"/>
              </a:rPr>
              <a:t>để  </a:t>
            </a:r>
            <a:r>
              <a:rPr sz="1400" dirty="0">
                <a:latin typeface="Times New Roman"/>
                <a:cs typeface="Times New Roman"/>
              </a:rPr>
              <a:t>loại bỏ trứng </a:t>
            </a:r>
            <a:r>
              <a:rPr sz="1400" spc="-5" dirty="0">
                <a:latin typeface="Times New Roman"/>
                <a:cs typeface="Times New Roman"/>
              </a:rPr>
              <a:t>muỗi </a:t>
            </a:r>
            <a:r>
              <a:rPr sz="1400" dirty="0">
                <a:latin typeface="Times New Roman"/>
                <a:cs typeface="Times New Roman"/>
              </a:rPr>
              <a:t>bám vào thành </a:t>
            </a:r>
            <a:r>
              <a:rPr sz="1400" spc="5" dirty="0">
                <a:latin typeface="Times New Roman"/>
                <a:cs typeface="Times New Roman"/>
              </a:rPr>
              <a:t>dụng </a:t>
            </a:r>
            <a:r>
              <a:rPr sz="1400" dirty="0">
                <a:latin typeface="Times New Roman"/>
                <a:cs typeface="Times New Roman"/>
              </a:rPr>
              <a:t>cụ. </a:t>
            </a:r>
            <a:r>
              <a:rPr sz="1400" spc="-5" dirty="0">
                <a:latin typeface="Times New Roman"/>
                <a:cs typeface="Times New Roman"/>
              </a:rPr>
              <a:t>Đậy </a:t>
            </a:r>
            <a:r>
              <a:rPr sz="1400" dirty="0">
                <a:latin typeface="Times New Roman"/>
                <a:cs typeface="Times New Roman"/>
              </a:rPr>
              <a:t>nắp </a:t>
            </a:r>
            <a:r>
              <a:rPr sz="1400" spc="5" dirty="0">
                <a:latin typeface="Times New Roman"/>
                <a:cs typeface="Times New Roman"/>
              </a:rPr>
              <a:t>không </a:t>
            </a:r>
            <a:r>
              <a:rPr sz="1400" dirty="0">
                <a:latin typeface="Times New Roman"/>
                <a:cs typeface="Times New Roman"/>
              </a:rPr>
              <a:t>cho </a:t>
            </a:r>
            <a:r>
              <a:rPr sz="1400" spc="-5" dirty="0">
                <a:latin typeface="Times New Roman"/>
                <a:cs typeface="Times New Roman"/>
              </a:rPr>
              <a:t>muỗi </a:t>
            </a:r>
            <a:r>
              <a:rPr sz="1400" dirty="0">
                <a:latin typeface="Times New Roman"/>
                <a:cs typeface="Times New Roman"/>
              </a:rPr>
              <a:t>vào đẻ</a:t>
            </a:r>
            <a:r>
              <a:rPr sz="1400" spc="-175" dirty="0">
                <a:latin typeface="Times New Roman"/>
                <a:cs typeface="Times New Roman"/>
              </a:rPr>
              <a:t> </a:t>
            </a:r>
            <a:r>
              <a:rPr sz="1400" dirty="0">
                <a:latin typeface="Times New Roman"/>
                <a:cs typeface="Times New Roman"/>
              </a:rPr>
              <a:t>trứng.</a:t>
            </a:r>
            <a:endParaRPr sz="1400">
              <a:latin typeface="Times New Roman"/>
              <a:cs typeface="Times New Roman"/>
            </a:endParaRPr>
          </a:p>
          <a:p>
            <a:pPr marL="194945" marR="5080" indent="-182880">
              <a:lnSpc>
                <a:spcPts val="1510"/>
              </a:lnSpc>
              <a:spcBef>
                <a:spcPts val="1205"/>
              </a:spcBef>
              <a:buFont typeface="Arial"/>
              <a:buChar char="•"/>
              <a:tabLst>
                <a:tab pos="195580" algn="l"/>
              </a:tabLst>
            </a:pPr>
            <a:r>
              <a:rPr sz="1400" dirty="0">
                <a:latin typeface="Times New Roman"/>
                <a:cs typeface="Times New Roman"/>
              </a:rPr>
              <a:t>- </a:t>
            </a:r>
            <a:r>
              <a:rPr sz="1400" spc="-5" dirty="0">
                <a:latin typeface="Times New Roman"/>
                <a:cs typeface="Times New Roman"/>
              </a:rPr>
              <a:t>Đối với những dụng </a:t>
            </a:r>
            <a:r>
              <a:rPr sz="1400" dirty="0">
                <a:latin typeface="Times New Roman"/>
                <a:cs typeface="Times New Roman"/>
              </a:rPr>
              <a:t>cụ chứa </a:t>
            </a:r>
            <a:r>
              <a:rPr sz="1400" spc="-5" dirty="0">
                <a:latin typeface="Times New Roman"/>
                <a:cs typeface="Times New Roman"/>
              </a:rPr>
              <a:t>nước </a:t>
            </a:r>
            <a:r>
              <a:rPr sz="1400" spc="-10" dirty="0">
                <a:latin typeface="Times New Roman"/>
                <a:cs typeface="Times New Roman"/>
              </a:rPr>
              <a:t>lớn </a:t>
            </a:r>
            <a:r>
              <a:rPr sz="1400" spc="-5" dirty="0">
                <a:latin typeface="Times New Roman"/>
                <a:cs typeface="Times New Roman"/>
              </a:rPr>
              <a:t>không thể </a:t>
            </a:r>
            <a:r>
              <a:rPr sz="1400" spc="5" dirty="0">
                <a:latin typeface="Times New Roman"/>
                <a:cs typeface="Times New Roman"/>
              </a:rPr>
              <a:t>xúc </a:t>
            </a:r>
            <a:r>
              <a:rPr sz="1400" dirty="0">
                <a:latin typeface="Times New Roman"/>
                <a:cs typeface="Times New Roman"/>
              </a:rPr>
              <a:t>rửa </a:t>
            </a:r>
            <a:r>
              <a:rPr sz="1400" spc="-5" dirty="0">
                <a:latin typeface="Times New Roman"/>
                <a:cs typeface="Times New Roman"/>
              </a:rPr>
              <a:t>hoặc </a:t>
            </a:r>
            <a:r>
              <a:rPr sz="1400" dirty="0">
                <a:latin typeface="Times New Roman"/>
                <a:cs typeface="Times New Roman"/>
              </a:rPr>
              <a:t>đậy nắp </a:t>
            </a:r>
            <a:r>
              <a:rPr sz="1400" spc="-5" dirty="0">
                <a:latin typeface="Times New Roman"/>
                <a:cs typeface="Times New Roman"/>
              </a:rPr>
              <a:t>được </a:t>
            </a:r>
            <a:r>
              <a:rPr sz="1400" spc="5" dirty="0">
                <a:latin typeface="Times New Roman"/>
                <a:cs typeface="Times New Roman"/>
              </a:rPr>
              <a:t>ta  </a:t>
            </a:r>
            <a:r>
              <a:rPr sz="1400" dirty="0">
                <a:latin typeface="Times New Roman"/>
                <a:cs typeface="Times New Roman"/>
              </a:rPr>
              <a:t>có </a:t>
            </a:r>
            <a:r>
              <a:rPr sz="1400" spc="5" dirty="0">
                <a:latin typeface="Times New Roman"/>
                <a:cs typeface="Times New Roman"/>
              </a:rPr>
              <a:t>thể thả </a:t>
            </a:r>
            <a:r>
              <a:rPr sz="1400" dirty="0">
                <a:latin typeface="Times New Roman"/>
                <a:cs typeface="Times New Roman"/>
              </a:rPr>
              <a:t>cá diệt lăng quăng, bọ</a:t>
            </a:r>
            <a:r>
              <a:rPr sz="1400" spc="-120" dirty="0">
                <a:latin typeface="Times New Roman"/>
                <a:cs typeface="Times New Roman"/>
              </a:rPr>
              <a:t> </a:t>
            </a:r>
            <a:r>
              <a:rPr sz="1400" dirty="0">
                <a:latin typeface="Times New Roman"/>
                <a:cs typeface="Times New Roman"/>
              </a:rPr>
              <a:t>gậy</a:t>
            </a:r>
            <a:endParaRPr sz="1400">
              <a:latin typeface="Times New Roman"/>
              <a:cs typeface="Times New Roman"/>
            </a:endParaRPr>
          </a:p>
          <a:p>
            <a:pPr marL="194945" marR="5715" indent="-182880" algn="just">
              <a:lnSpc>
                <a:spcPct val="90100"/>
              </a:lnSpc>
              <a:spcBef>
                <a:spcPts val="1175"/>
              </a:spcBef>
              <a:buFont typeface="Arial"/>
              <a:buChar char="•"/>
              <a:tabLst>
                <a:tab pos="195580" algn="l"/>
              </a:tabLst>
            </a:pPr>
            <a:r>
              <a:rPr sz="1400" dirty="0">
                <a:latin typeface="Times New Roman"/>
                <a:cs typeface="Times New Roman"/>
              </a:rPr>
              <a:t>- </a:t>
            </a:r>
            <a:r>
              <a:rPr sz="1400" spc="-5" dirty="0">
                <a:latin typeface="Times New Roman"/>
                <a:cs typeface="Times New Roman"/>
              </a:rPr>
              <a:t>Đối với các dụng </a:t>
            </a:r>
            <a:r>
              <a:rPr sz="1400" dirty="0">
                <a:latin typeface="Times New Roman"/>
                <a:cs typeface="Times New Roman"/>
              </a:rPr>
              <a:t>cụ khác: </a:t>
            </a:r>
            <a:r>
              <a:rPr sz="1400" spc="-5" dirty="0">
                <a:latin typeface="Times New Roman"/>
                <a:cs typeface="Times New Roman"/>
              </a:rPr>
              <a:t>bát </a:t>
            </a:r>
            <a:r>
              <a:rPr sz="1400" dirty="0">
                <a:latin typeface="Times New Roman"/>
                <a:cs typeface="Times New Roman"/>
              </a:rPr>
              <a:t>kê </a:t>
            </a:r>
            <a:r>
              <a:rPr sz="1400" spc="-5" dirty="0">
                <a:latin typeface="Times New Roman"/>
                <a:cs typeface="Times New Roman"/>
              </a:rPr>
              <a:t>chân </a:t>
            </a:r>
            <a:r>
              <a:rPr sz="1400" dirty="0">
                <a:latin typeface="Times New Roman"/>
                <a:cs typeface="Times New Roman"/>
              </a:rPr>
              <a:t>chạn, </a:t>
            </a:r>
            <a:r>
              <a:rPr sz="1400" spc="5" dirty="0">
                <a:latin typeface="Times New Roman"/>
                <a:cs typeface="Times New Roman"/>
              </a:rPr>
              <a:t>lọ </a:t>
            </a:r>
            <a:r>
              <a:rPr sz="1400" dirty="0">
                <a:latin typeface="Times New Roman"/>
                <a:cs typeface="Times New Roman"/>
              </a:rPr>
              <a:t>hoa, </a:t>
            </a:r>
            <a:r>
              <a:rPr sz="1400" spc="-5" dirty="0">
                <a:latin typeface="Times New Roman"/>
                <a:cs typeface="Times New Roman"/>
              </a:rPr>
              <a:t>chậu </a:t>
            </a:r>
            <a:r>
              <a:rPr sz="1400" dirty="0">
                <a:latin typeface="Times New Roman"/>
                <a:cs typeface="Times New Roman"/>
              </a:rPr>
              <a:t>cây cảnh… thay nước </a:t>
            </a:r>
            <a:r>
              <a:rPr sz="1400" spc="5" dirty="0">
                <a:latin typeface="Times New Roman"/>
                <a:cs typeface="Times New Roman"/>
              </a:rPr>
              <a:t>ít  </a:t>
            </a:r>
            <a:r>
              <a:rPr sz="1400" spc="-5" dirty="0">
                <a:latin typeface="Times New Roman"/>
                <a:cs typeface="Times New Roman"/>
              </a:rPr>
              <a:t>nhất </a:t>
            </a:r>
            <a:r>
              <a:rPr sz="1400" spc="-10" dirty="0">
                <a:latin typeface="Times New Roman"/>
                <a:cs typeface="Times New Roman"/>
              </a:rPr>
              <a:t>một </a:t>
            </a:r>
            <a:r>
              <a:rPr sz="1400" spc="-5" dirty="0">
                <a:latin typeface="Times New Roman"/>
                <a:cs typeface="Times New Roman"/>
              </a:rPr>
              <a:t>lần trong một </a:t>
            </a:r>
            <a:r>
              <a:rPr sz="1400" dirty="0">
                <a:latin typeface="Times New Roman"/>
                <a:cs typeface="Times New Roman"/>
              </a:rPr>
              <a:t>tuần, </a:t>
            </a:r>
            <a:r>
              <a:rPr sz="1400" spc="-5" dirty="0">
                <a:latin typeface="Times New Roman"/>
                <a:cs typeface="Times New Roman"/>
              </a:rPr>
              <a:t>cho </a:t>
            </a:r>
            <a:r>
              <a:rPr sz="1400" spc="-10" dirty="0">
                <a:latin typeface="Times New Roman"/>
                <a:cs typeface="Times New Roman"/>
              </a:rPr>
              <a:t>muối </a:t>
            </a:r>
            <a:r>
              <a:rPr sz="1400" dirty="0">
                <a:latin typeface="Times New Roman"/>
                <a:cs typeface="Times New Roman"/>
              </a:rPr>
              <a:t>ăn hoặc dầu </a:t>
            </a:r>
            <a:r>
              <a:rPr sz="1400" spc="-5" dirty="0">
                <a:latin typeface="Times New Roman"/>
                <a:cs typeface="Times New Roman"/>
              </a:rPr>
              <a:t>lin </a:t>
            </a:r>
            <a:r>
              <a:rPr sz="1400" dirty="0">
                <a:latin typeface="Times New Roman"/>
                <a:cs typeface="Times New Roman"/>
              </a:rPr>
              <a:t>vào </a:t>
            </a:r>
            <a:r>
              <a:rPr sz="1400" spc="-5" dirty="0">
                <a:latin typeface="Times New Roman"/>
                <a:cs typeface="Times New Roman"/>
              </a:rPr>
              <a:t>bát </a:t>
            </a:r>
            <a:r>
              <a:rPr sz="1400" dirty="0">
                <a:latin typeface="Times New Roman"/>
                <a:cs typeface="Times New Roman"/>
              </a:rPr>
              <a:t>kê </a:t>
            </a:r>
            <a:r>
              <a:rPr sz="1400" spc="-5" dirty="0">
                <a:latin typeface="Times New Roman"/>
                <a:cs typeface="Times New Roman"/>
              </a:rPr>
              <a:t>chân chạn, </a:t>
            </a:r>
            <a:r>
              <a:rPr sz="1400" dirty="0">
                <a:latin typeface="Times New Roman"/>
                <a:cs typeface="Times New Roman"/>
              </a:rPr>
              <a:t>cọ  rửa </a:t>
            </a:r>
            <a:r>
              <a:rPr sz="1400" spc="-5" dirty="0">
                <a:latin typeface="Times New Roman"/>
                <a:cs typeface="Times New Roman"/>
              </a:rPr>
              <a:t>thành </a:t>
            </a:r>
            <a:r>
              <a:rPr sz="1400" dirty="0">
                <a:latin typeface="Times New Roman"/>
                <a:cs typeface="Times New Roman"/>
              </a:rPr>
              <a:t>của </a:t>
            </a:r>
            <a:r>
              <a:rPr sz="1400" spc="-5" dirty="0">
                <a:latin typeface="Times New Roman"/>
                <a:cs typeface="Times New Roman"/>
              </a:rPr>
              <a:t>vật dụng </a:t>
            </a:r>
            <a:r>
              <a:rPr sz="1400" dirty="0">
                <a:latin typeface="Times New Roman"/>
                <a:cs typeface="Times New Roman"/>
              </a:rPr>
              <a:t>để </a:t>
            </a:r>
            <a:r>
              <a:rPr sz="1400" spc="-5" dirty="0">
                <a:latin typeface="Times New Roman"/>
                <a:cs typeface="Times New Roman"/>
              </a:rPr>
              <a:t>loại bỏ trứng.không </a:t>
            </a:r>
            <a:r>
              <a:rPr sz="1400" dirty="0">
                <a:latin typeface="Times New Roman"/>
                <a:cs typeface="Times New Roman"/>
              </a:rPr>
              <a:t>để ứ </a:t>
            </a:r>
            <a:r>
              <a:rPr sz="1400" spc="-5" dirty="0">
                <a:latin typeface="Times New Roman"/>
                <a:cs typeface="Times New Roman"/>
              </a:rPr>
              <a:t>đọng nước </a:t>
            </a:r>
            <a:r>
              <a:rPr sz="1400" dirty="0">
                <a:latin typeface="Times New Roman"/>
                <a:cs typeface="Times New Roman"/>
              </a:rPr>
              <a:t>ở </a:t>
            </a:r>
            <a:r>
              <a:rPr sz="1400" spc="-5" dirty="0">
                <a:latin typeface="Times New Roman"/>
                <a:cs typeface="Times New Roman"/>
              </a:rPr>
              <a:t>bất </a:t>
            </a:r>
            <a:r>
              <a:rPr sz="1400" dirty="0">
                <a:latin typeface="Times New Roman"/>
                <a:cs typeface="Times New Roman"/>
              </a:rPr>
              <a:t>cứ </a:t>
            </a:r>
            <a:r>
              <a:rPr sz="1400" spc="-5" dirty="0">
                <a:latin typeface="Times New Roman"/>
                <a:cs typeface="Times New Roman"/>
              </a:rPr>
              <a:t>khu vực  </a:t>
            </a:r>
            <a:r>
              <a:rPr sz="1400" dirty="0">
                <a:latin typeface="Times New Roman"/>
                <a:cs typeface="Times New Roman"/>
              </a:rPr>
              <a:t>nào để </a:t>
            </a:r>
            <a:r>
              <a:rPr sz="1400" spc="-5" dirty="0">
                <a:latin typeface="Times New Roman"/>
                <a:cs typeface="Times New Roman"/>
              </a:rPr>
              <a:t>muỗi </a:t>
            </a:r>
            <a:r>
              <a:rPr sz="1400" spc="5" dirty="0">
                <a:latin typeface="Times New Roman"/>
                <a:cs typeface="Times New Roman"/>
              </a:rPr>
              <a:t>không </a:t>
            </a:r>
            <a:r>
              <a:rPr sz="1400" dirty="0">
                <a:latin typeface="Times New Roman"/>
                <a:cs typeface="Times New Roman"/>
              </a:rPr>
              <a:t>có đều kiện </a:t>
            </a:r>
            <a:r>
              <a:rPr sz="1400" spc="5" dirty="0">
                <a:latin typeface="Times New Roman"/>
                <a:cs typeface="Times New Roman"/>
              </a:rPr>
              <a:t>sinh </a:t>
            </a:r>
            <a:r>
              <a:rPr sz="1400" dirty="0">
                <a:latin typeface="Times New Roman"/>
                <a:cs typeface="Times New Roman"/>
              </a:rPr>
              <a:t>sản và phát</a:t>
            </a:r>
            <a:r>
              <a:rPr sz="1400" spc="-145" dirty="0">
                <a:latin typeface="Times New Roman"/>
                <a:cs typeface="Times New Roman"/>
              </a:rPr>
              <a:t> </a:t>
            </a:r>
            <a:r>
              <a:rPr sz="1400" dirty="0">
                <a:latin typeface="Times New Roman"/>
                <a:cs typeface="Times New Roman"/>
              </a:rPr>
              <a:t>triển.</a:t>
            </a:r>
            <a:endParaRPr sz="1400">
              <a:latin typeface="Times New Roman"/>
              <a:cs typeface="Times New Roman"/>
            </a:endParaRPr>
          </a:p>
          <a:p>
            <a:pPr marL="194945" marR="5080" indent="-182880">
              <a:lnSpc>
                <a:spcPts val="1510"/>
              </a:lnSpc>
              <a:spcBef>
                <a:spcPts val="1225"/>
              </a:spcBef>
              <a:buFont typeface="Arial"/>
              <a:buChar char="•"/>
              <a:tabLst>
                <a:tab pos="195580" algn="l"/>
              </a:tabLst>
            </a:pPr>
            <a:r>
              <a:rPr sz="1400" dirty="0">
                <a:latin typeface="Times New Roman"/>
                <a:cs typeface="Times New Roman"/>
              </a:rPr>
              <a:t>- </a:t>
            </a:r>
            <a:r>
              <a:rPr sz="1400" spc="-5" dirty="0">
                <a:latin typeface="Times New Roman"/>
                <a:cs typeface="Times New Roman"/>
              </a:rPr>
              <a:t>Loại </a:t>
            </a:r>
            <a:r>
              <a:rPr sz="1400" dirty="0">
                <a:latin typeface="Times New Roman"/>
                <a:cs typeface="Times New Roman"/>
              </a:rPr>
              <a:t>trừ ổ </a:t>
            </a:r>
            <a:r>
              <a:rPr sz="1400" spc="-5" dirty="0">
                <a:latin typeface="Times New Roman"/>
                <a:cs typeface="Times New Roman"/>
              </a:rPr>
              <a:t>bọ </a:t>
            </a:r>
            <a:r>
              <a:rPr sz="1400" dirty="0">
                <a:latin typeface="Times New Roman"/>
                <a:cs typeface="Times New Roman"/>
              </a:rPr>
              <a:t>gậy </a:t>
            </a:r>
            <a:r>
              <a:rPr sz="1400" spc="-5" dirty="0">
                <a:latin typeface="Times New Roman"/>
                <a:cs typeface="Times New Roman"/>
              </a:rPr>
              <a:t>bằng </a:t>
            </a:r>
            <a:r>
              <a:rPr sz="1400" dirty="0">
                <a:latin typeface="Times New Roman"/>
                <a:cs typeface="Times New Roman"/>
              </a:rPr>
              <a:t>cách </a:t>
            </a:r>
            <a:r>
              <a:rPr sz="1400" spc="-5" dirty="0">
                <a:latin typeface="Times New Roman"/>
                <a:cs typeface="Times New Roman"/>
              </a:rPr>
              <a:t>phá hủy </a:t>
            </a:r>
            <a:r>
              <a:rPr sz="1400" dirty="0">
                <a:latin typeface="Times New Roman"/>
                <a:cs typeface="Times New Roman"/>
              </a:rPr>
              <a:t>hoặc </a:t>
            </a:r>
            <a:r>
              <a:rPr sz="1400" spc="-5" dirty="0">
                <a:latin typeface="Times New Roman"/>
                <a:cs typeface="Times New Roman"/>
              </a:rPr>
              <a:t>loại bỏ những </a:t>
            </a:r>
            <a:r>
              <a:rPr sz="1400" dirty="0">
                <a:latin typeface="Times New Roman"/>
                <a:cs typeface="Times New Roman"/>
              </a:rPr>
              <a:t>ổ </a:t>
            </a:r>
            <a:r>
              <a:rPr sz="1400" spc="-5" dirty="0">
                <a:latin typeface="Times New Roman"/>
                <a:cs typeface="Times New Roman"/>
              </a:rPr>
              <a:t>nước </a:t>
            </a:r>
            <a:r>
              <a:rPr sz="1400" dirty="0">
                <a:latin typeface="Times New Roman"/>
                <a:cs typeface="Times New Roman"/>
              </a:rPr>
              <a:t>tự </a:t>
            </a:r>
            <a:r>
              <a:rPr sz="1400" spc="-5" dirty="0">
                <a:latin typeface="Times New Roman"/>
                <a:cs typeface="Times New Roman"/>
              </a:rPr>
              <a:t>nhiên </a:t>
            </a:r>
            <a:r>
              <a:rPr sz="1400" dirty="0">
                <a:latin typeface="Times New Roman"/>
                <a:cs typeface="Times New Roman"/>
              </a:rPr>
              <a:t>hay  nhân tạo trong và </a:t>
            </a:r>
            <a:r>
              <a:rPr sz="1400" spc="5" dirty="0">
                <a:latin typeface="Times New Roman"/>
                <a:cs typeface="Times New Roman"/>
              </a:rPr>
              <a:t>xung </a:t>
            </a:r>
            <a:r>
              <a:rPr sz="1400" dirty="0">
                <a:latin typeface="Times New Roman"/>
                <a:cs typeface="Times New Roman"/>
              </a:rPr>
              <a:t>quanh nơi</a:t>
            </a:r>
            <a:r>
              <a:rPr sz="1400" spc="-145" dirty="0">
                <a:latin typeface="Times New Roman"/>
                <a:cs typeface="Times New Roman"/>
              </a:rPr>
              <a:t> </a:t>
            </a:r>
            <a:r>
              <a:rPr sz="1400" dirty="0">
                <a:latin typeface="Times New Roman"/>
                <a:cs typeface="Times New Roman"/>
              </a:rPr>
              <a:t>ở:</a:t>
            </a:r>
            <a:endParaRPr sz="1400">
              <a:latin typeface="Times New Roman"/>
              <a:cs typeface="Times New Roman"/>
            </a:endParaRPr>
          </a:p>
          <a:p>
            <a:pPr marL="195580" indent="-182880">
              <a:lnSpc>
                <a:spcPct val="100000"/>
              </a:lnSpc>
              <a:spcBef>
                <a:spcPts val="1015"/>
              </a:spcBef>
              <a:buFont typeface="Arial"/>
              <a:buChar char="•"/>
              <a:tabLst>
                <a:tab pos="195580" algn="l"/>
              </a:tabLst>
            </a:pPr>
            <a:r>
              <a:rPr sz="1400" dirty="0">
                <a:latin typeface="Times New Roman"/>
                <a:cs typeface="Times New Roman"/>
              </a:rPr>
              <a:t>• </a:t>
            </a:r>
            <a:r>
              <a:rPr sz="1400" spc="-5" dirty="0">
                <a:latin typeface="Times New Roman"/>
                <a:cs typeface="Times New Roman"/>
              </a:rPr>
              <a:t>Thu </a:t>
            </a:r>
            <a:r>
              <a:rPr sz="1400" spc="5" dirty="0">
                <a:latin typeface="Times New Roman"/>
                <a:cs typeface="Times New Roman"/>
              </a:rPr>
              <a:t>dọn </a:t>
            </a:r>
            <a:r>
              <a:rPr sz="1400" dirty="0">
                <a:latin typeface="Times New Roman"/>
                <a:cs typeface="Times New Roman"/>
              </a:rPr>
              <a:t>rác (chai, lọ, bát , lu vỡ, vỏ </a:t>
            </a:r>
            <a:r>
              <a:rPr sz="1400" spc="5" dirty="0">
                <a:latin typeface="Times New Roman"/>
                <a:cs typeface="Times New Roman"/>
              </a:rPr>
              <a:t>hộp </a:t>
            </a:r>
            <a:r>
              <a:rPr sz="1400" spc="-5" dirty="0">
                <a:latin typeface="Times New Roman"/>
                <a:cs typeface="Times New Roman"/>
              </a:rPr>
              <a:t>nhựa, </a:t>
            </a:r>
            <a:r>
              <a:rPr sz="1400" dirty="0">
                <a:latin typeface="Times New Roman"/>
                <a:cs typeface="Times New Roman"/>
              </a:rPr>
              <a:t>lớp xe </a:t>
            </a:r>
            <a:r>
              <a:rPr sz="1400" spc="5" dirty="0">
                <a:latin typeface="Times New Roman"/>
                <a:cs typeface="Times New Roman"/>
              </a:rPr>
              <a:t>hỏng,</a:t>
            </a:r>
            <a:r>
              <a:rPr sz="1400" spc="-245" dirty="0">
                <a:latin typeface="Times New Roman"/>
                <a:cs typeface="Times New Roman"/>
              </a:rPr>
              <a:t> </a:t>
            </a:r>
            <a:r>
              <a:rPr sz="1400" dirty="0">
                <a:latin typeface="Times New Roman"/>
                <a:cs typeface="Times New Roman"/>
              </a:rPr>
              <a:t>vỏ gáo dừa…)</a:t>
            </a:r>
            <a:endParaRPr sz="1400">
              <a:latin typeface="Times New Roman"/>
              <a:cs typeface="Times New Roman"/>
            </a:endParaRPr>
          </a:p>
        </p:txBody>
      </p:sp>
      <p:sp>
        <p:nvSpPr>
          <p:cNvPr id="7" name="object 7"/>
          <p:cNvSpPr/>
          <p:nvPr/>
        </p:nvSpPr>
        <p:spPr>
          <a:xfrm>
            <a:off x="11783568" y="5783579"/>
            <a:ext cx="408940" cy="818515"/>
          </a:xfrm>
          <a:custGeom>
            <a:avLst/>
            <a:gdLst/>
            <a:ahLst/>
            <a:cxnLst/>
            <a:rect l="l" t="t" r="r" b="b"/>
            <a:pathLst>
              <a:path w="408940" h="818515">
                <a:moveTo>
                  <a:pt x="408431" y="0"/>
                </a:moveTo>
                <a:lnTo>
                  <a:pt x="357377" y="3175"/>
                </a:lnTo>
                <a:lnTo>
                  <a:pt x="308101" y="12458"/>
                </a:lnTo>
                <a:lnTo>
                  <a:pt x="261111" y="27647"/>
                </a:lnTo>
                <a:lnTo>
                  <a:pt x="216407" y="48031"/>
                </a:lnTo>
                <a:lnTo>
                  <a:pt x="175005" y="73634"/>
                </a:lnTo>
                <a:lnTo>
                  <a:pt x="137159" y="103314"/>
                </a:lnTo>
                <a:lnTo>
                  <a:pt x="103124" y="137528"/>
                </a:lnTo>
                <a:lnTo>
                  <a:pt x="73278" y="175374"/>
                </a:lnTo>
                <a:lnTo>
                  <a:pt x="47878" y="217055"/>
                </a:lnTo>
                <a:lnTo>
                  <a:pt x="27431" y="261467"/>
                </a:lnTo>
                <a:lnTo>
                  <a:pt x="12446" y="308597"/>
                </a:lnTo>
                <a:lnTo>
                  <a:pt x="3175" y="357987"/>
                </a:lnTo>
                <a:lnTo>
                  <a:pt x="0" y="409194"/>
                </a:lnTo>
                <a:lnTo>
                  <a:pt x="888" y="435025"/>
                </a:lnTo>
                <a:lnTo>
                  <a:pt x="7238" y="485546"/>
                </a:lnTo>
                <a:lnTo>
                  <a:pt x="19303" y="533806"/>
                </a:lnTo>
                <a:lnTo>
                  <a:pt x="36956" y="579805"/>
                </a:lnTo>
                <a:lnTo>
                  <a:pt x="60198" y="622630"/>
                </a:lnTo>
                <a:lnTo>
                  <a:pt x="87629" y="662279"/>
                </a:lnTo>
                <a:lnTo>
                  <a:pt x="119633" y="698525"/>
                </a:lnTo>
                <a:lnTo>
                  <a:pt x="155701" y="730478"/>
                </a:lnTo>
                <a:lnTo>
                  <a:pt x="195199" y="758342"/>
                </a:lnTo>
                <a:lnTo>
                  <a:pt x="238378" y="781227"/>
                </a:lnTo>
                <a:lnTo>
                  <a:pt x="283972" y="799122"/>
                </a:lnTo>
                <a:lnTo>
                  <a:pt x="332358" y="811364"/>
                </a:lnTo>
                <a:lnTo>
                  <a:pt x="382777" y="817702"/>
                </a:lnTo>
                <a:lnTo>
                  <a:pt x="408431" y="818388"/>
                </a:lnTo>
                <a:lnTo>
                  <a:pt x="408431" y="0"/>
                </a:lnTo>
                <a:close/>
              </a:path>
            </a:pathLst>
          </a:custGeom>
          <a:solidFill>
            <a:srgbClr val="252525"/>
          </a:solid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6F4EE"/>
          </a:solidFill>
        </p:spPr>
        <p:txBody>
          <a:bodyPr wrap="square" lIns="0" tIns="0" rIns="0" bIns="0" rtlCol="0"/>
          <a:lstStyle/>
          <a:p>
            <a:endParaRPr/>
          </a:p>
        </p:txBody>
      </p:sp>
      <p:sp>
        <p:nvSpPr>
          <p:cNvPr id="3" name="object 3"/>
          <p:cNvSpPr txBox="1">
            <a:spLocks noGrp="1"/>
          </p:cNvSpPr>
          <p:nvPr>
            <p:ph type="title"/>
          </p:nvPr>
        </p:nvSpPr>
        <p:spPr>
          <a:xfrm>
            <a:off x="837691" y="0"/>
            <a:ext cx="9708515" cy="1589405"/>
          </a:xfrm>
          <a:prstGeom prst="rect">
            <a:avLst/>
          </a:prstGeom>
        </p:spPr>
        <p:txBody>
          <a:bodyPr vert="horz" wrap="square" lIns="0" tIns="12700" rIns="0" bIns="0" rtlCol="0">
            <a:spAutoFit/>
          </a:bodyPr>
          <a:lstStyle/>
          <a:p>
            <a:pPr marL="12700">
              <a:lnSpc>
                <a:spcPts val="6155"/>
              </a:lnSpc>
              <a:spcBef>
                <a:spcPts val="100"/>
              </a:spcBef>
            </a:pPr>
            <a:r>
              <a:rPr sz="5400" i="1" spc="-325" dirty="0"/>
              <a:t>Giữ </a:t>
            </a:r>
            <a:r>
              <a:rPr sz="5400" i="1" spc="-290" dirty="0"/>
              <a:t>gìn </a:t>
            </a:r>
            <a:r>
              <a:rPr sz="5400" i="1" spc="-600" dirty="0"/>
              <a:t>vệ </a:t>
            </a:r>
            <a:r>
              <a:rPr sz="5400" i="1" spc="-260" dirty="0"/>
              <a:t>sinh </a:t>
            </a:r>
            <a:r>
              <a:rPr sz="5400" i="1" spc="-325" dirty="0"/>
              <a:t>khuôn </a:t>
            </a:r>
            <a:r>
              <a:rPr sz="5400" i="1" spc="-320" dirty="0"/>
              <a:t>viên </a:t>
            </a:r>
            <a:r>
              <a:rPr sz="5400" i="1" spc="-140" dirty="0"/>
              <a:t>trong</a:t>
            </a:r>
            <a:r>
              <a:rPr sz="5400" i="1" spc="805" dirty="0"/>
              <a:t> </a:t>
            </a:r>
            <a:r>
              <a:rPr sz="5400" i="1" spc="-450" dirty="0"/>
              <a:t>và</a:t>
            </a:r>
            <a:endParaRPr sz="5400"/>
          </a:p>
          <a:p>
            <a:pPr marL="12700">
              <a:lnSpc>
                <a:spcPts val="6155"/>
              </a:lnSpc>
            </a:pPr>
            <a:r>
              <a:rPr sz="5400" i="0" spc="45" dirty="0">
                <a:solidFill>
                  <a:srgbClr val="000000"/>
                </a:solidFill>
                <a:latin typeface="Times New Roman"/>
                <a:cs typeface="Times New Roman"/>
              </a:rPr>
              <a:t>vệ </a:t>
            </a:r>
            <a:r>
              <a:rPr sz="5400" i="0" spc="65" dirty="0">
                <a:solidFill>
                  <a:srgbClr val="000000"/>
                </a:solidFill>
                <a:latin typeface="Times New Roman"/>
                <a:cs typeface="Times New Roman"/>
              </a:rPr>
              <a:t>sinh xung </a:t>
            </a:r>
            <a:r>
              <a:rPr sz="5400" i="0" spc="70" dirty="0">
                <a:solidFill>
                  <a:srgbClr val="000000"/>
                </a:solidFill>
                <a:latin typeface="Times New Roman"/>
                <a:cs typeface="Times New Roman"/>
              </a:rPr>
              <a:t>quanh </a:t>
            </a:r>
            <a:r>
              <a:rPr sz="5400" i="0" spc="60" dirty="0">
                <a:solidFill>
                  <a:srgbClr val="000000"/>
                </a:solidFill>
                <a:latin typeface="Times New Roman"/>
                <a:cs typeface="Times New Roman"/>
              </a:rPr>
              <a:t>nhà </a:t>
            </a:r>
            <a:r>
              <a:rPr sz="5400" i="0" spc="65" dirty="0">
                <a:solidFill>
                  <a:srgbClr val="000000"/>
                </a:solidFill>
                <a:latin typeface="Times New Roman"/>
                <a:cs typeface="Times New Roman"/>
              </a:rPr>
              <a:t>sạch</a:t>
            </a:r>
            <a:r>
              <a:rPr sz="5400" i="0" spc="850" dirty="0">
                <a:solidFill>
                  <a:srgbClr val="000000"/>
                </a:solidFill>
                <a:latin typeface="Times New Roman"/>
                <a:cs typeface="Times New Roman"/>
              </a:rPr>
              <a:t> </a:t>
            </a:r>
            <a:r>
              <a:rPr sz="5400" i="0" spc="60" dirty="0">
                <a:solidFill>
                  <a:srgbClr val="000000"/>
                </a:solidFill>
                <a:latin typeface="Times New Roman"/>
                <a:cs typeface="Times New Roman"/>
              </a:rPr>
              <a:t>sẽ.</a:t>
            </a:r>
            <a:endParaRPr sz="5400">
              <a:latin typeface="Times New Roman"/>
              <a:cs typeface="Times New Roman"/>
            </a:endParaRPr>
          </a:p>
        </p:txBody>
      </p:sp>
      <p:sp>
        <p:nvSpPr>
          <p:cNvPr id="4" name="object 4"/>
          <p:cNvSpPr/>
          <p:nvPr/>
        </p:nvSpPr>
        <p:spPr>
          <a:xfrm>
            <a:off x="845058" y="1977389"/>
            <a:ext cx="10515600" cy="0"/>
          </a:xfrm>
          <a:custGeom>
            <a:avLst/>
            <a:gdLst/>
            <a:ahLst/>
            <a:cxnLst/>
            <a:rect l="l" t="t" r="r" b="b"/>
            <a:pathLst>
              <a:path w="10515600">
                <a:moveTo>
                  <a:pt x="10515600" y="0"/>
                </a:moveTo>
                <a:lnTo>
                  <a:pt x="0" y="0"/>
                </a:lnTo>
              </a:path>
            </a:pathLst>
          </a:custGeom>
          <a:ln w="19050">
            <a:solidFill>
              <a:srgbClr val="252525"/>
            </a:solidFill>
          </a:ln>
        </p:spPr>
        <p:txBody>
          <a:bodyPr wrap="square" lIns="0" tIns="0" rIns="0" bIns="0" rtlCol="0"/>
          <a:lstStyle/>
          <a:p>
            <a:endParaRPr/>
          </a:p>
        </p:txBody>
      </p:sp>
      <p:sp>
        <p:nvSpPr>
          <p:cNvPr id="5" name="object 5"/>
          <p:cNvSpPr/>
          <p:nvPr/>
        </p:nvSpPr>
        <p:spPr>
          <a:xfrm>
            <a:off x="1004316" y="2369820"/>
            <a:ext cx="6284976" cy="3409188"/>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968488" y="2202383"/>
            <a:ext cx="3384550" cy="3349625"/>
          </a:xfrm>
          <a:prstGeom prst="rect">
            <a:avLst/>
          </a:prstGeom>
        </p:spPr>
        <p:txBody>
          <a:bodyPr vert="horz" wrap="square" lIns="0" tIns="12700" rIns="0" bIns="0" rtlCol="0">
            <a:spAutoFit/>
          </a:bodyPr>
          <a:lstStyle/>
          <a:p>
            <a:pPr marL="194945" marR="5080" indent="-182880" algn="just">
              <a:lnSpc>
                <a:spcPct val="110000"/>
              </a:lnSpc>
              <a:spcBef>
                <a:spcPts val="100"/>
              </a:spcBef>
              <a:buFont typeface="Arial"/>
              <a:buChar char="•"/>
              <a:tabLst>
                <a:tab pos="195580" algn="l"/>
              </a:tabLst>
            </a:pPr>
            <a:r>
              <a:rPr sz="2000" dirty="0">
                <a:latin typeface="Times New Roman"/>
                <a:cs typeface="Times New Roman"/>
              </a:rPr>
              <a:t>- Dùng </a:t>
            </a:r>
            <a:r>
              <a:rPr sz="2000" spc="-5" dirty="0">
                <a:latin typeface="Times New Roman"/>
                <a:cs typeface="Times New Roman"/>
              </a:rPr>
              <a:t>thuốc </a:t>
            </a:r>
            <a:r>
              <a:rPr sz="2000" dirty="0">
                <a:latin typeface="Times New Roman"/>
                <a:cs typeface="Times New Roman"/>
              </a:rPr>
              <a:t>xịt </a:t>
            </a:r>
            <a:r>
              <a:rPr sz="2000" spc="-5" dirty="0">
                <a:latin typeface="Times New Roman"/>
                <a:cs typeface="Times New Roman"/>
              </a:rPr>
              <a:t>muỗi, nhang  </a:t>
            </a:r>
            <a:r>
              <a:rPr sz="2000" dirty="0">
                <a:latin typeface="Times New Roman"/>
                <a:cs typeface="Times New Roman"/>
              </a:rPr>
              <a:t>diệt </a:t>
            </a:r>
            <a:r>
              <a:rPr sz="2000" spc="-5" dirty="0">
                <a:latin typeface="Times New Roman"/>
                <a:cs typeface="Times New Roman"/>
              </a:rPr>
              <a:t>muỗi, </a:t>
            </a:r>
            <a:r>
              <a:rPr sz="2000" dirty="0">
                <a:latin typeface="Times New Roman"/>
                <a:cs typeface="Times New Roman"/>
              </a:rPr>
              <a:t>vợt </a:t>
            </a:r>
            <a:r>
              <a:rPr sz="2000" spc="-5" dirty="0">
                <a:latin typeface="Times New Roman"/>
                <a:cs typeface="Times New Roman"/>
              </a:rPr>
              <a:t>muỗi bằng  </a:t>
            </a:r>
            <a:r>
              <a:rPr sz="2000" dirty="0">
                <a:latin typeface="Times New Roman"/>
                <a:cs typeface="Times New Roman"/>
              </a:rPr>
              <a:t>điện…</a:t>
            </a:r>
            <a:endParaRPr sz="2000">
              <a:latin typeface="Times New Roman"/>
              <a:cs typeface="Times New Roman"/>
            </a:endParaRPr>
          </a:p>
          <a:p>
            <a:pPr marL="194945" marR="5080" indent="-182880" algn="just">
              <a:lnSpc>
                <a:spcPct val="110000"/>
              </a:lnSpc>
              <a:spcBef>
                <a:spcPts val="1200"/>
              </a:spcBef>
              <a:buFont typeface="Arial"/>
              <a:buChar char="•"/>
              <a:tabLst>
                <a:tab pos="195580" algn="l"/>
              </a:tabLst>
            </a:pPr>
            <a:r>
              <a:rPr sz="2000" dirty="0">
                <a:latin typeface="Times New Roman"/>
                <a:cs typeface="Times New Roman"/>
              </a:rPr>
              <a:t>- </a:t>
            </a:r>
            <a:r>
              <a:rPr sz="2000" spc="-5" dirty="0">
                <a:latin typeface="Times New Roman"/>
                <a:cs typeface="Times New Roman"/>
              </a:rPr>
              <a:t>Thoa </a:t>
            </a:r>
            <a:r>
              <a:rPr sz="2000" dirty="0">
                <a:latin typeface="Times New Roman"/>
                <a:cs typeface="Times New Roman"/>
              </a:rPr>
              <a:t>kem chống </a:t>
            </a:r>
            <a:r>
              <a:rPr sz="2000" spc="-5" dirty="0">
                <a:latin typeface="Times New Roman"/>
                <a:cs typeface="Times New Roman"/>
              </a:rPr>
              <a:t>muỗi </a:t>
            </a:r>
            <a:r>
              <a:rPr sz="2000" spc="-10" dirty="0">
                <a:latin typeface="Times New Roman"/>
                <a:cs typeface="Times New Roman"/>
              </a:rPr>
              <a:t>đốt,  </a:t>
            </a:r>
            <a:r>
              <a:rPr sz="2000" spc="-5" dirty="0">
                <a:latin typeface="Times New Roman"/>
                <a:cs typeface="Times New Roman"/>
              </a:rPr>
              <a:t>mặc </a:t>
            </a:r>
            <a:r>
              <a:rPr sz="2000" dirty="0">
                <a:latin typeface="Times New Roman"/>
                <a:cs typeface="Times New Roman"/>
              </a:rPr>
              <a:t>quần áo </a:t>
            </a:r>
            <a:r>
              <a:rPr sz="2000" spc="-5" dirty="0">
                <a:latin typeface="Times New Roman"/>
                <a:cs typeface="Times New Roman"/>
              </a:rPr>
              <a:t>dài tay đối </a:t>
            </a:r>
            <a:r>
              <a:rPr sz="2000" dirty="0">
                <a:latin typeface="Times New Roman"/>
                <a:cs typeface="Times New Roman"/>
              </a:rPr>
              <a:t>với </a:t>
            </a:r>
            <a:r>
              <a:rPr sz="2000" spc="-5" dirty="0">
                <a:latin typeface="Times New Roman"/>
                <a:cs typeface="Times New Roman"/>
              </a:rPr>
              <a:t>trẻ  </a:t>
            </a:r>
            <a:r>
              <a:rPr sz="2000" spc="-10" dirty="0">
                <a:latin typeface="Times New Roman"/>
                <a:cs typeface="Times New Roman"/>
              </a:rPr>
              <a:t>em, </a:t>
            </a:r>
            <a:r>
              <a:rPr sz="2000" dirty="0">
                <a:latin typeface="Times New Roman"/>
                <a:cs typeface="Times New Roman"/>
              </a:rPr>
              <a:t>ngủ </a:t>
            </a:r>
            <a:r>
              <a:rPr sz="2000" spc="-5" dirty="0">
                <a:latin typeface="Times New Roman"/>
                <a:cs typeface="Times New Roman"/>
              </a:rPr>
              <a:t>mùng </a:t>
            </a:r>
            <a:r>
              <a:rPr sz="2000" dirty="0">
                <a:latin typeface="Times New Roman"/>
                <a:cs typeface="Times New Roman"/>
              </a:rPr>
              <a:t>kể </a:t>
            </a:r>
            <a:r>
              <a:rPr sz="2000" spc="-5" dirty="0">
                <a:latin typeface="Times New Roman"/>
                <a:cs typeface="Times New Roman"/>
              </a:rPr>
              <a:t>cả ban  </a:t>
            </a:r>
            <a:r>
              <a:rPr sz="2000" dirty="0">
                <a:latin typeface="Times New Roman"/>
                <a:cs typeface="Times New Roman"/>
              </a:rPr>
              <a:t>ngày…</a:t>
            </a:r>
            <a:endParaRPr sz="2000">
              <a:latin typeface="Times New Roman"/>
              <a:cs typeface="Times New Roman"/>
            </a:endParaRPr>
          </a:p>
          <a:p>
            <a:pPr marL="195580" indent="-182880">
              <a:lnSpc>
                <a:spcPct val="100000"/>
              </a:lnSpc>
              <a:spcBef>
                <a:spcPts val="1440"/>
              </a:spcBef>
              <a:buFont typeface="Arial"/>
              <a:buChar char="•"/>
              <a:tabLst>
                <a:tab pos="195580" algn="l"/>
              </a:tabLst>
            </a:pPr>
            <a:r>
              <a:rPr sz="2000" dirty="0">
                <a:latin typeface="Times New Roman"/>
                <a:cs typeface="Times New Roman"/>
              </a:rPr>
              <a:t>- </a:t>
            </a:r>
            <a:r>
              <a:rPr sz="2000" spc="-5" dirty="0">
                <a:latin typeface="Times New Roman"/>
                <a:cs typeface="Times New Roman"/>
              </a:rPr>
              <a:t>Sắp </a:t>
            </a:r>
            <a:r>
              <a:rPr sz="2000" dirty="0">
                <a:latin typeface="Times New Roman"/>
                <a:cs typeface="Times New Roman"/>
              </a:rPr>
              <a:t>xếp quần áo, </a:t>
            </a:r>
            <a:r>
              <a:rPr sz="2000" spc="-5" dirty="0">
                <a:latin typeface="Times New Roman"/>
                <a:cs typeface="Times New Roman"/>
              </a:rPr>
              <a:t>đồ </a:t>
            </a:r>
            <a:r>
              <a:rPr sz="2000" dirty="0">
                <a:latin typeface="Times New Roman"/>
                <a:cs typeface="Times New Roman"/>
              </a:rPr>
              <a:t>vật</a:t>
            </a:r>
            <a:r>
              <a:rPr sz="2000" spc="-65" dirty="0">
                <a:latin typeface="Times New Roman"/>
                <a:cs typeface="Times New Roman"/>
              </a:rPr>
              <a:t> </a:t>
            </a:r>
            <a:r>
              <a:rPr sz="2000" spc="-5" dirty="0">
                <a:latin typeface="Times New Roman"/>
                <a:cs typeface="Times New Roman"/>
              </a:rPr>
              <a:t>trong</a:t>
            </a:r>
            <a:endParaRPr sz="2000">
              <a:latin typeface="Times New Roman"/>
              <a:cs typeface="Times New Roman"/>
            </a:endParaRPr>
          </a:p>
          <a:p>
            <a:pPr marL="194945">
              <a:lnSpc>
                <a:spcPct val="100000"/>
              </a:lnSpc>
              <a:spcBef>
                <a:spcPts val="245"/>
              </a:spcBef>
            </a:pPr>
            <a:r>
              <a:rPr sz="2000" spc="5" dirty="0">
                <a:latin typeface="Times New Roman"/>
                <a:cs typeface="Times New Roman"/>
              </a:rPr>
              <a:t>nhà gọn </a:t>
            </a:r>
            <a:r>
              <a:rPr sz="2000" dirty="0">
                <a:latin typeface="Times New Roman"/>
                <a:cs typeface="Times New Roman"/>
              </a:rPr>
              <a:t>gàng, ngăn</a:t>
            </a:r>
            <a:r>
              <a:rPr sz="2000" spc="-105" dirty="0">
                <a:latin typeface="Times New Roman"/>
                <a:cs typeface="Times New Roman"/>
              </a:rPr>
              <a:t> </a:t>
            </a:r>
            <a:r>
              <a:rPr sz="2000" dirty="0">
                <a:latin typeface="Times New Roman"/>
                <a:cs typeface="Times New Roman"/>
              </a:rPr>
              <a:t>nắp.</a:t>
            </a:r>
            <a:endParaRPr sz="2000">
              <a:latin typeface="Times New Roman"/>
              <a:cs typeface="Times New Roman"/>
            </a:endParaRPr>
          </a:p>
        </p:txBody>
      </p:sp>
      <p:sp>
        <p:nvSpPr>
          <p:cNvPr id="7" name="object 7"/>
          <p:cNvSpPr/>
          <p:nvPr/>
        </p:nvSpPr>
        <p:spPr>
          <a:xfrm>
            <a:off x="11783568" y="5783579"/>
            <a:ext cx="408940" cy="818515"/>
          </a:xfrm>
          <a:custGeom>
            <a:avLst/>
            <a:gdLst/>
            <a:ahLst/>
            <a:cxnLst/>
            <a:rect l="l" t="t" r="r" b="b"/>
            <a:pathLst>
              <a:path w="408940" h="818515">
                <a:moveTo>
                  <a:pt x="408431" y="0"/>
                </a:moveTo>
                <a:lnTo>
                  <a:pt x="357377" y="3175"/>
                </a:lnTo>
                <a:lnTo>
                  <a:pt x="308101" y="12458"/>
                </a:lnTo>
                <a:lnTo>
                  <a:pt x="261111" y="27647"/>
                </a:lnTo>
                <a:lnTo>
                  <a:pt x="216407" y="48031"/>
                </a:lnTo>
                <a:lnTo>
                  <a:pt x="175005" y="73634"/>
                </a:lnTo>
                <a:lnTo>
                  <a:pt x="137159" y="103314"/>
                </a:lnTo>
                <a:lnTo>
                  <a:pt x="103124" y="137528"/>
                </a:lnTo>
                <a:lnTo>
                  <a:pt x="73278" y="175374"/>
                </a:lnTo>
                <a:lnTo>
                  <a:pt x="47878" y="217055"/>
                </a:lnTo>
                <a:lnTo>
                  <a:pt x="27431" y="261467"/>
                </a:lnTo>
                <a:lnTo>
                  <a:pt x="12446" y="308597"/>
                </a:lnTo>
                <a:lnTo>
                  <a:pt x="3175" y="357987"/>
                </a:lnTo>
                <a:lnTo>
                  <a:pt x="0" y="409194"/>
                </a:lnTo>
                <a:lnTo>
                  <a:pt x="888" y="435025"/>
                </a:lnTo>
                <a:lnTo>
                  <a:pt x="7238" y="485546"/>
                </a:lnTo>
                <a:lnTo>
                  <a:pt x="19303" y="533806"/>
                </a:lnTo>
                <a:lnTo>
                  <a:pt x="36956" y="579805"/>
                </a:lnTo>
                <a:lnTo>
                  <a:pt x="60198" y="622630"/>
                </a:lnTo>
                <a:lnTo>
                  <a:pt x="87629" y="662279"/>
                </a:lnTo>
                <a:lnTo>
                  <a:pt x="119633" y="698525"/>
                </a:lnTo>
                <a:lnTo>
                  <a:pt x="155701" y="730478"/>
                </a:lnTo>
                <a:lnTo>
                  <a:pt x="195199" y="758342"/>
                </a:lnTo>
                <a:lnTo>
                  <a:pt x="238378" y="781227"/>
                </a:lnTo>
                <a:lnTo>
                  <a:pt x="283972" y="799122"/>
                </a:lnTo>
                <a:lnTo>
                  <a:pt x="332358" y="811364"/>
                </a:lnTo>
                <a:lnTo>
                  <a:pt x="382777" y="817702"/>
                </a:lnTo>
                <a:lnTo>
                  <a:pt x="408431" y="818388"/>
                </a:lnTo>
                <a:lnTo>
                  <a:pt x="408431" y="0"/>
                </a:lnTo>
                <a:close/>
              </a:path>
            </a:pathLst>
          </a:custGeom>
          <a:solidFill>
            <a:srgbClr val="252525"/>
          </a:solid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6F4EE"/>
            </a:solidFill>
          </p:spPr>
          <p:txBody>
            <a:bodyPr wrap="square" lIns="0" tIns="0" rIns="0" bIns="0" rtlCol="0"/>
            <a:lstStyle/>
            <a:p>
              <a:endParaRPr/>
            </a:p>
          </p:txBody>
        </p:sp>
        <p:sp>
          <p:nvSpPr>
            <p:cNvPr id="4" name="object 4"/>
            <p:cNvSpPr/>
            <p:nvPr/>
          </p:nvSpPr>
          <p:spPr>
            <a:xfrm>
              <a:off x="11783568" y="5779008"/>
              <a:ext cx="408940" cy="818515"/>
            </a:xfrm>
            <a:custGeom>
              <a:avLst/>
              <a:gdLst/>
              <a:ahLst/>
              <a:cxnLst/>
              <a:rect l="l" t="t" r="r" b="b"/>
              <a:pathLst>
                <a:path w="408940" h="818515">
                  <a:moveTo>
                    <a:pt x="408432" y="0"/>
                  </a:moveTo>
                  <a:lnTo>
                    <a:pt x="357378" y="3175"/>
                  </a:lnTo>
                  <a:lnTo>
                    <a:pt x="308102" y="12458"/>
                  </a:lnTo>
                  <a:lnTo>
                    <a:pt x="261112" y="27647"/>
                  </a:lnTo>
                  <a:lnTo>
                    <a:pt x="216408" y="48031"/>
                  </a:lnTo>
                  <a:lnTo>
                    <a:pt x="175006" y="73634"/>
                  </a:lnTo>
                  <a:lnTo>
                    <a:pt x="137160" y="103314"/>
                  </a:lnTo>
                  <a:lnTo>
                    <a:pt x="103124" y="137528"/>
                  </a:lnTo>
                  <a:lnTo>
                    <a:pt x="73279" y="175374"/>
                  </a:lnTo>
                  <a:lnTo>
                    <a:pt x="47879" y="217055"/>
                  </a:lnTo>
                  <a:lnTo>
                    <a:pt x="27432" y="261467"/>
                  </a:lnTo>
                  <a:lnTo>
                    <a:pt x="12446" y="308597"/>
                  </a:lnTo>
                  <a:lnTo>
                    <a:pt x="3175" y="357987"/>
                  </a:lnTo>
                  <a:lnTo>
                    <a:pt x="0" y="409194"/>
                  </a:lnTo>
                  <a:lnTo>
                    <a:pt x="889" y="435025"/>
                  </a:lnTo>
                  <a:lnTo>
                    <a:pt x="7239" y="485546"/>
                  </a:lnTo>
                  <a:lnTo>
                    <a:pt x="19304" y="533806"/>
                  </a:lnTo>
                  <a:lnTo>
                    <a:pt x="36957" y="579805"/>
                  </a:lnTo>
                  <a:lnTo>
                    <a:pt x="60198" y="622630"/>
                  </a:lnTo>
                  <a:lnTo>
                    <a:pt x="87630" y="662279"/>
                  </a:lnTo>
                  <a:lnTo>
                    <a:pt x="119634" y="698525"/>
                  </a:lnTo>
                  <a:lnTo>
                    <a:pt x="155702" y="730478"/>
                  </a:lnTo>
                  <a:lnTo>
                    <a:pt x="195199" y="758342"/>
                  </a:lnTo>
                  <a:lnTo>
                    <a:pt x="238379" y="781227"/>
                  </a:lnTo>
                  <a:lnTo>
                    <a:pt x="283972" y="799134"/>
                  </a:lnTo>
                  <a:lnTo>
                    <a:pt x="332359" y="811364"/>
                  </a:lnTo>
                  <a:lnTo>
                    <a:pt x="382778" y="817702"/>
                  </a:lnTo>
                  <a:lnTo>
                    <a:pt x="408432" y="818388"/>
                  </a:lnTo>
                  <a:lnTo>
                    <a:pt x="408432" y="0"/>
                  </a:lnTo>
                  <a:close/>
                </a:path>
              </a:pathLst>
            </a:custGeom>
            <a:solidFill>
              <a:srgbClr val="252525"/>
            </a:solidFill>
          </p:spPr>
          <p:txBody>
            <a:bodyPr wrap="square" lIns="0" tIns="0" rIns="0" bIns="0" rtlCol="0"/>
            <a:lstStyle/>
            <a:p>
              <a:endParaRPr/>
            </a:p>
          </p:txBody>
        </p:sp>
        <p:sp>
          <p:nvSpPr>
            <p:cNvPr id="5" name="object 5"/>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1783568" y="5783579"/>
              <a:ext cx="408940" cy="818515"/>
            </a:xfrm>
            <a:custGeom>
              <a:avLst/>
              <a:gdLst/>
              <a:ahLst/>
              <a:cxnLst/>
              <a:rect l="l" t="t" r="r" b="b"/>
              <a:pathLst>
                <a:path w="408940" h="818515">
                  <a:moveTo>
                    <a:pt x="408431" y="0"/>
                  </a:moveTo>
                  <a:lnTo>
                    <a:pt x="357377" y="3175"/>
                  </a:lnTo>
                  <a:lnTo>
                    <a:pt x="308101" y="12458"/>
                  </a:lnTo>
                  <a:lnTo>
                    <a:pt x="261111" y="27647"/>
                  </a:lnTo>
                  <a:lnTo>
                    <a:pt x="216407" y="48031"/>
                  </a:lnTo>
                  <a:lnTo>
                    <a:pt x="175005" y="73634"/>
                  </a:lnTo>
                  <a:lnTo>
                    <a:pt x="137159" y="103314"/>
                  </a:lnTo>
                  <a:lnTo>
                    <a:pt x="103124" y="137528"/>
                  </a:lnTo>
                  <a:lnTo>
                    <a:pt x="73278" y="175374"/>
                  </a:lnTo>
                  <a:lnTo>
                    <a:pt x="47878" y="217055"/>
                  </a:lnTo>
                  <a:lnTo>
                    <a:pt x="27431" y="261467"/>
                  </a:lnTo>
                  <a:lnTo>
                    <a:pt x="12446" y="308597"/>
                  </a:lnTo>
                  <a:lnTo>
                    <a:pt x="3175" y="357987"/>
                  </a:lnTo>
                  <a:lnTo>
                    <a:pt x="0" y="409194"/>
                  </a:lnTo>
                  <a:lnTo>
                    <a:pt x="888" y="435025"/>
                  </a:lnTo>
                  <a:lnTo>
                    <a:pt x="7238" y="485546"/>
                  </a:lnTo>
                  <a:lnTo>
                    <a:pt x="19303" y="533806"/>
                  </a:lnTo>
                  <a:lnTo>
                    <a:pt x="36956" y="579805"/>
                  </a:lnTo>
                  <a:lnTo>
                    <a:pt x="60198" y="622630"/>
                  </a:lnTo>
                  <a:lnTo>
                    <a:pt x="87629" y="662279"/>
                  </a:lnTo>
                  <a:lnTo>
                    <a:pt x="119633" y="698525"/>
                  </a:lnTo>
                  <a:lnTo>
                    <a:pt x="155701" y="730478"/>
                  </a:lnTo>
                  <a:lnTo>
                    <a:pt x="195199" y="758342"/>
                  </a:lnTo>
                  <a:lnTo>
                    <a:pt x="238378" y="781227"/>
                  </a:lnTo>
                  <a:lnTo>
                    <a:pt x="283972" y="799122"/>
                  </a:lnTo>
                  <a:lnTo>
                    <a:pt x="332358" y="811364"/>
                  </a:lnTo>
                  <a:lnTo>
                    <a:pt x="382777" y="817702"/>
                  </a:lnTo>
                  <a:lnTo>
                    <a:pt x="408431" y="818388"/>
                  </a:lnTo>
                  <a:lnTo>
                    <a:pt x="408431" y="0"/>
                  </a:lnTo>
                  <a:close/>
                </a:path>
              </a:pathLst>
            </a:custGeom>
            <a:solidFill>
              <a:srgbClr val="252525"/>
            </a:solidFill>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TotalTime>
  <Words>1088</Words>
  <Application>Microsoft Office PowerPoint</Application>
  <PresentationFormat>Widescreen</PresentationFormat>
  <Paragraphs>46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Office Theme</vt:lpstr>
      <vt:lpstr>BÀI TUYÊN TRUYỀN PHÒNG CHỐNG  BỆNH SỐT XUẤT HUYẾT</vt:lpstr>
      <vt:lpstr>1. Nguyên  nhân của  bệnh,  cách lây  truyền:</vt:lpstr>
      <vt:lpstr>Tình hình hiện tại</vt:lpstr>
      <vt:lpstr>Thời gian dịch bệnh tăng  và phát triển mạnh</vt:lpstr>
      <vt:lpstr>Biểu hiện  của bệnh  sốt xuất  huyết</vt:lpstr>
      <vt:lpstr>Xử Trí khi  mắc Bệnh  Sốt Xuất  Huyết</vt:lpstr>
      <vt:lpstr>Cách phòng chống  bệnh sốt xuất huyết</vt:lpstr>
      <vt:lpstr>Giữ gìn vệ sinh khuôn viên trong và vệ sinh xung quanh nhà sạch sẽ.</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2</cp:revision>
  <dcterms:created xsi:type="dcterms:W3CDTF">2023-07-31T03:43:16Z</dcterms:created>
  <dcterms:modified xsi:type="dcterms:W3CDTF">2023-07-31T04:00:05Z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2022-05-04T00:00:00Z</vt:filetime>
  </property>
  <property fmtid="{D5CDD505-2E9C-101B-9397-08002B2CF9AE}" pid="3" name="Creator">
    <vt:lpwstr>Microsoft® PowerPoint® for Microsoft 365</vt:lpwstr>
  </property>
  <property fmtid="{D5CDD505-2E9C-101B-9397-08002B2CF9AE}" pid="4" name="LastSaved">
    <vt:filetime>2023-07-31T00:00:00Z</vt:filetime>
  </property>
</Properties>
</file>